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media/image7.jpg" ContentType="image/jpeg"/>
  <Override PartName="/ppt/media/image8.jpg" ContentType="image/jpeg"/>
  <Override PartName="/ppt/media/image10.jpg" ContentType="image/jpeg"/>
  <Override PartName="/ppt/media/image15.jpg" ContentType="image/jpeg"/>
  <Override PartName="/ppt/media/image16.jpg" ContentType="image/jpeg"/>
  <Override PartName="/ppt/media/image17.jpg" ContentType="image/jpe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7" r:id="rId3"/>
    <p:sldId id="262" r:id="rId4"/>
    <p:sldId id="258" r:id="rId5"/>
    <p:sldId id="259" r:id="rId6"/>
    <p:sldId id="260" r:id="rId7"/>
    <p:sldId id="261" r:id="rId8"/>
    <p:sldId id="263" r:id="rId9"/>
    <p:sldId id="264" r:id="rId10"/>
    <p:sldId id="268" r:id="rId11"/>
    <p:sldId id="269" r:id="rId12"/>
    <p:sldId id="270" r:id="rId13"/>
    <p:sldId id="271" r:id="rId14"/>
    <p:sldId id="265" r:id="rId15"/>
    <p:sldId id="272" r:id="rId16"/>
    <p:sldId id="273" r:id="rId17"/>
    <p:sldId id="274" r:id="rId18"/>
    <p:sldId id="275" r:id="rId19"/>
    <p:sldId id="266" r:id="rId20"/>
    <p:sldId id="276" r:id="rId21"/>
    <p:sldId id="267" r:id="rId2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9" d="100"/>
          <a:sy n="89" d="100"/>
        </p:scale>
        <p:origin x="846" y="90"/>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ACFA532-6328-4CB7-8320-75671C5692B0}" type="doc">
      <dgm:prSet loTypeId="urn:microsoft.com/office/officeart/2005/8/layout/default" loCatId="list" qsTypeId="urn:microsoft.com/office/officeart/2005/8/quickstyle/simple2" qsCatId="simple" csTypeId="urn:microsoft.com/office/officeart/2005/8/colors/accent1_2" csCatId="accent1"/>
      <dgm:spPr/>
      <dgm:t>
        <a:bodyPr/>
        <a:lstStyle/>
        <a:p>
          <a:endParaRPr lang="en-US"/>
        </a:p>
      </dgm:t>
    </dgm:pt>
    <dgm:pt modelId="{E6F7C209-34BA-4158-8F3E-735E63B70B46}">
      <dgm:prSet/>
      <dgm:spPr/>
      <dgm:t>
        <a:bodyPr/>
        <a:lstStyle/>
        <a:p>
          <a:r>
            <a:rPr lang="en-US"/>
            <a:t>Data loading</a:t>
          </a:r>
        </a:p>
      </dgm:t>
    </dgm:pt>
    <dgm:pt modelId="{C7609E3D-80B6-42E3-B3CA-099D2A185FD8}" type="parTrans" cxnId="{BE4A63F0-C490-430D-A42B-7CDF3B283889}">
      <dgm:prSet/>
      <dgm:spPr/>
      <dgm:t>
        <a:bodyPr/>
        <a:lstStyle/>
        <a:p>
          <a:endParaRPr lang="en-US"/>
        </a:p>
      </dgm:t>
    </dgm:pt>
    <dgm:pt modelId="{A872C1DE-46CB-4530-9D44-FA3CAB1EAA6E}" type="sibTrans" cxnId="{BE4A63F0-C490-430D-A42B-7CDF3B283889}">
      <dgm:prSet/>
      <dgm:spPr/>
      <dgm:t>
        <a:bodyPr/>
        <a:lstStyle/>
        <a:p>
          <a:endParaRPr lang="en-US"/>
        </a:p>
      </dgm:t>
    </dgm:pt>
    <dgm:pt modelId="{52716D6C-27C1-48D8-83A1-E6E7F030C000}">
      <dgm:prSet/>
      <dgm:spPr/>
      <dgm:t>
        <a:bodyPr/>
        <a:lstStyle/>
        <a:p>
          <a:r>
            <a:rPr lang="en-US"/>
            <a:t>Data preprocessing</a:t>
          </a:r>
        </a:p>
      </dgm:t>
    </dgm:pt>
    <dgm:pt modelId="{8DD9564C-9FD8-4FB2-AEFB-4852A077EE10}" type="parTrans" cxnId="{C771D845-60C8-4986-AEDA-4519A6999B01}">
      <dgm:prSet/>
      <dgm:spPr/>
      <dgm:t>
        <a:bodyPr/>
        <a:lstStyle/>
        <a:p>
          <a:endParaRPr lang="en-US"/>
        </a:p>
      </dgm:t>
    </dgm:pt>
    <dgm:pt modelId="{E56AD92C-9A4B-4330-A9E4-7DE0408B187F}" type="sibTrans" cxnId="{C771D845-60C8-4986-AEDA-4519A6999B01}">
      <dgm:prSet/>
      <dgm:spPr/>
      <dgm:t>
        <a:bodyPr/>
        <a:lstStyle/>
        <a:p>
          <a:endParaRPr lang="en-US"/>
        </a:p>
      </dgm:t>
    </dgm:pt>
    <dgm:pt modelId="{127C9F14-C95F-4B2B-8B36-3A7DC8409A35}">
      <dgm:prSet/>
      <dgm:spPr/>
      <dgm:t>
        <a:bodyPr/>
        <a:lstStyle/>
        <a:p>
          <a:r>
            <a:rPr lang="en-US"/>
            <a:t>Resize</a:t>
          </a:r>
        </a:p>
      </dgm:t>
    </dgm:pt>
    <dgm:pt modelId="{B37E319C-D629-4605-98D3-129309146E63}" type="parTrans" cxnId="{B6DD87E6-3A34-4928-BE51-06F6AE205D01}">
      <dgm:prSet/>
      <dgm:spPr/>
      <dgm:t>
        <a:bodyPr/>
        <a:lstStyle/>
        <a:p>
          <a:endParaRPr lang="en-US"/>
        </a:p>
      </dgm:t>
    </dgm:pt>
    <dgm:pt modelId="{A1824D52-C2D0-4B2E-B2A4-B68B080EBFC9}" type="sibTrans" cxnId="{B6DD87E6-3A34-4928-BE51-06F6AE205D01}">
      <dgm:prSet/>
      <dgm:spPr/>
      <dgm:t>
        <a:bodyPr/>
        <a:lstStyle/>
        <a:p>
          <a:endParaRPr lang="en-US"/>
        </a:p>
      </dgm:t>
    </dgm:pt>
    <dgm:pt modelId="{FCF15538-5349-45A6-82AB-B39916C04344}">
      <dgm:prSet/>
      <dgm:spPr/>
      <dgm:t>
        <a:bodyPr/>
        <a:lstStyle/>
        <a:p>
          <a:r>
            <a:rPr lang="en-US"/>
            <a:t>Grayscale conversion </a:t>
          </a:r>
        </a:p>
      </dgm:t>
    </dgm:pt>
    <dgm:pt modelId="{724D072D-47E3-489E-B135-74EFDCF68159}" type="parTrans" cxnId="{E835216F-AA54-4F75-B4D2-D9BD6A0385C3}">
      <dgm:prSet/>
      <dgm:spPr/>
      <dgm:t>
        <a:bodyPr/>
        <a:lstStyle/>
        <a:p>
          <a:endParaRPr lang="en-US"/>
        </a:p>
      </dgm:t>
    </dgm:pt>
    <dgm:pt modelId="{692452F2-9E03-421D-9224-281BB4AF6B1B}" type="sibTrans" cxnId="{E835216F-AA54-4F75-B4D2-D9BD6A0385C3}">
      <dgm:prSet/>
      <dgm:spPr/>
      <dgm:t>
        <a:bodyPr/>
        <a:lstStyle/>
        <a:p>
          <a:endParaRPr lang="en-US"/>
        </a:p>
      </dgm:t>
    </dgm:pt>
    <dgm:pt modelId="{571245F2-E400-4E05-8E4B-C982FEC8EE57}">
      <dgm:prSet/>
      <dgm:spPr/>
      <dgm:t>
        <a:bodyPr/>
        <a:lstStyle/>
        <a:p>
          <a:r>
            <a:rPr lang="en-US"/>
            <a:t>Yolo application to find number plate coordinates</a:t>
          </a:r>
        </a:p>
      </dgm:t>
    </dgm:pt>
    <dgm:pt modelId="{6D80837E-2FF5-4CB0-ABAC-3D9C87990545}" type="parTrans" cxnId="{A956C29A-66D5-48D0-BDDE-A9D5F655DEBB}">
      <dgm:prSet/>
      <dgm:spPr/>
      <dgm:t>
        <a:bodyPr/>
        <a:lstStyle/>
        <a:p>
          <a:endParaRPr lang="en-US"/>
        </a:p>
      </dgm:t>
    </dgm:pt>
    <dgm:pt modelId="{F71F3E23-476E-4C95-9354-7B0756AC7C24}" type="sibTrans" cxnId="{A956C29A-66D5-48D0-BDDE-A9D5F655DEBB}">
      <dgm:prSet/>
      <dgm:spPr/>
      <dgm:t>
        <a:bodyPr/>
        <a:lstStyle/>
        <a:p>
          <a:endParaRPr lang="en-US"/>
        </a:p>
      </dgm:t>
    </dgm:pt>
    <dgm:pt modelId="{A1E691B6-46F4-4D25-AB0B-10C13983C4D5}">
      <dgm:prSet/>
      <dgm:spPr/>
      <dgm:t>
        <a:bodyPr/>
        <a:lstStyle/>
        <a:p>
          <a:r>
            <a:rPr lang="en-US"/>
            <a:t>Image cropping using those coordinates</a:t>
          </a:r>
        </a:p>
      </dgm:t>
    </dgm:pt>
    <dgm:pt modelId="{C3A4CA5E-BF34-4A2F-8531-31C1B16A55C3}" type="parTrans" cxnId="{9D1D7503-EF15-451F-8F30-DBCFA35BB0AF}">
      <dgm:prSet/>
      <dgm:spPr/>
      <dgm:t>
        <a:bodyPr/>
        <a:lstStyle/>
        <a:p>
          <a:endParaRPr lang="en-US"/>
        </a:p>
      </dgm:t>
    </dgm:pt>
    <dgm:pt modelId="{13EA4A66-4A90-4FA4-B5D0-C71CED4451ED}" type="sibTrans" cxnId="{9D1D7503-EF15-451F-8F30-DBCFA35BB0AF}">
      <dgm:prSet/>
      <dgm:spPr/>
      <dgm:t>
        <a:bodyPr/>
        <a:lstStyle/>
        <a:p>
          <a:endParaRPr lang="en-US"/>
        </a:p>
      </dgm:t>
    </dgm:pt>
    <dgm:pt modelId="{6C125F4B-D585-42A5-A36D-C4F116FC7729}">
      <dgm:prSet/>
      <dgm:spPr/>
      <dgm:t>
        <a:bodyPr/>
        <a:lstStyle/>
        <a:p>
          <a:r>
            <a:rPr lang="en-US"/>
            <a:t>Model to  perform character segmentation</a:t>
          </a:r>
        </a:p>
      </dgm:t>
    </dgm:pt>
    <dgm:pt modelId="{3CE08547-4779-4F3F-B285-95D1DC9DDE37}" type="parTrans" cxnId="{76B55DD7-B97F-4E2C-BCB3-41A5034BC3ED}">
      <dgm:prSet/>
      <dgm:spPr/>
      <dgm:t>
        <a:bodyPr/>
        <a:lstStyle/>
        <a:p>
          <a:endParaRPr lang="en-US"/>
        </a:p>
      </dgm:t>
    </dgm:pt>
    <dgm:pt modelId="{E048437C-BE80-4C25-809F-6F6E057C9561}" type="sibTrans" cxnId="{76B55DD7-B97F-4E2C-BCB3-41A5034BC3ED}">
      <dgm:prSet/>
      <dgm:spPr/>
      <dgm:t>
        <a:bodyPr/>
        <a:lstStyle/>
        <a:p>
          <a:endParaRPr lang="en-US"/>
        </a:p>
      </dgm:t>
    </dgm:pt>
    <dgm:pt modelId="{0CF2B05E-8CEE-45F6-9393-40F8A79BBA76}">
      <dgm:prSet/>
      <dgm:spPr/>
      <dgm:t>
        <a:bodyPr/>
        <a:lstStyle/>
        <a:p>
          <a:r>
            <a:rPr lang="en-US"/>
            <a:t>Model training to extract text</a:t>
          </a:r>
        </a:p>
      </dgm:t>
    </dgm:pt>
    <dgm:pt modelId="{93637370-E171-40C4-86D0-506B3A41FEE6}" type="parTrans" cxnId="{7398DD09-588A-49FC-BAA0-31AF6B77EF42}">
      <dgm:prSet/>
      <dgm:spPr/>
      <dgm:t>
        <a:bodyPr/>
        <a:lstStyle/>
        <a:p>
          <a:endParaRPr lang="en-US"/>
        </a:p>
      </dgm:t>
    </dgm:pt>
    <dgm:pt modelId="{E856BDA5-B8FB-4065-BD43-A72712752915}" type="sibTrans" cxnId="{7398DD09-588A-49FC-BAA0-31AF6B77EF42}">
      <dgm:prSet/>
      <dgm:spPr/>
      <dgm:t>
        <a:bodyPr/>
        <a:lstStyle/>
        <a:p>
          <a:endParaRPr lang="en-US"/>
        </a:p>
      </dgm:t>
    </dgm:pt>
    <dgm:pt modelId="{C46EA233-9776-4AFF-9D60-63F1F4014B9E}">
      <dgm:prSet/>
      <dgm:spPr/>
      <dgm:t>
        <a:bodyPr/>
        <a:lstStyle/>
        <a:p>
          <a:r>
            <a:rPr lang="en-US"/>
            <a:t>Text extraction from cropped images</a:t>
          </a:r>
        </a:p>
      </dgm:t>
    </dgm:pt>
    <dgm:pt modelId="{8703C7BA-0026-4857-851B-6522CDF4F56D}" type="parTrans" cxnId="{BB12E5D2-BDC2-4A21-A798-A47787CCF4B5}">
      <dgm:prSet/>
      <dgm:spPr/>
      <dgm:t>
        <a:bodyPr/>
        <a:lstStyle/>
        <a:p>
          <a:endParaRPr lang="en-US"/>
        </a:p>
      </dgm:t>
    </dgm:pt>
    <dgm:pt modelId="{4054E798-F625-4424-92EA-71E7C4A396EE}" type="sibTrans" cxnId="{BB12E5D2-BDC2-4A21-A798-A47787CCF4B5}">
      <dgm:prSet/>
      <dgm:spPr/>
      <dgm:t>
        <a:bodyPr/>
        <a:lstStyle/>
        <a:p>
          <a:endParaRPr lang="en-US"/>
        </a:p>
      </dgm:t>
    </dgm:pt>
    <dgm:pt modelId="{C67A279B-B979-4FC1-B42F-8F087A6803CB}" type="pres">
      <dgm:prSet presAssocID="{2ACFA532-6328-4CB7-8320-75671C5692B0}" presName="diagram" presStyleCnt="0">
        <dgm:presLayoutVars>
          <dgm:dir/>
          <dgm:resizeHandles val="exact"/>
        </dgm:presLayoutVars>
      </dgm:prSet>
      <dgm:spPr/>
    </dgm:pt>
    <dgm:pt modelId="{62139A7C-9D07-4ADD-A8D7-9D7F67ACBD37}" type="pres">
      <dgm:prSet presAssocID="{E6F7C209-34BA-4158-8F3E-735E63B70B46}" presName="node" presStyleLbl="node1" presStyleIdx="0" presStyleCnt="7">
        <dgm:presLayoutVars>
          <dgm:bulletEnabled val="1"/>
        </dgm:presLayoutVars>
      </dgm:prSet>
      <dgm:spPr/>
    </dgm:pt>
    <dgm:pt modelId="{B7B15556-B9EF-4432-85E4-56DD814B2BC0}" type="pres">
      <dgm:prSet presAssocID="{A872C1DE-46CB-4530-9D44-FA3CAB1EAA6E}" presName="sibTrans" presStyleCnt="0"/>
      <dgm:spPr/>
    </dgm:pt>
    <dgm:pt modelId="{BAB4B07C-4E76-4D23-82F6-F09ACB1A2C29}" type="pres">
      <dgm:prSet presAssocID="{52716D6C-27C1-48D8-83A1-E6E7F030C000}" presName="node" presStyleLbl="node1" presStyleIdx="1" presStyleCnt="7">
        <dgm:presLayoutVars>
          <dgm:bulletEnabled val="1"/>
        </dgm:presLayoutVars>
      </dgm:prSet>
      <dgm:spPr/>
    </dgm:pt>
    <dgm:pt modelId="{9C7EBF3F-30FB-4B18-A043-95216530833F}" type="pres">
      <dgm:prSet presAssocID="{E56AD92C-9A4B-4330-A9E4-7DE0408B187F}" presName="sibTrans" presStyleCnt="0"/>
      <dgm:spPr/>
    </dgm:pt>
    <dgm:pt modelId="{558927AB-5CC9-4810-B761-861147C61577}" type="pres">
      <dgm:prSet presAssocID="{571245F2-E400-4E05-8E4B-C982FEC8EE57}" presName="node" presStyleLbl="node1" presStyleIdx="2" presStyleCnt="7">
        <dgm:presLayoutVars>
          <dgm:bulletEnabled val="1"/>
        </dgm:presLayoutVars>
      </dgm:prSet>
      <dgm:spPr/>
    </dgm:pt>
    <dgm:pt modelId="{66E3C38D-6B63-427E-99B6-3D6F28C3F597}" type="pres">
      <dgm:prSet presAssocID="{F71F3E23-476E-4C95-9354-7B0756AC7C24}" presName="sibTrans" presStyleCnt="0"/>
      <dgm:spPr/>
    </dgm:pt>
    <dgm:pt modelId="{8E0BB4F2-1554-4F2B-86D9-C47FBF9921D8}" type="pres">
      <dgm:prSet presAssocID="{A1E691B6-46F4-4D25-AB0B-10C13983C4D5}" presName="node" presStyleLbl="node1" presStyleIdx="3" presStyleCnt="7">
        <dgm:presLayoutVars>
          <dgm:bulletEnabled val="1"/>
        </dgm:presLayoutVars>
      </dgm:prSet>
      <dgm:spPr/>
    </dgm:pt>
    <dgm:pt modelId="{55FC1636-EFC6-4AA9-9A5D-C20C9DBF0B85}" type="pres">
      <dgm:prSet presAssocID="{13EA4A66-4A90-4FA4-B5D0-C71CED4451ED}" presName="sibTrans" presStyleCnt="0"/>
      <dgm:spPr/>
    </dgm:pt>
    <dgm:pt modelId="{CC0282A0-486D-4701-B826-DEAF5C05F96D}" type="pres">
      <dgm:prSet presAssocID="{6C125F4B-D585-42A5-A36D-C4F116FC7729}" presName="node" presStyleLbl="node1" presStyleIdx="4" presStyleCnt="7">
        <dgm:presLayoutVars>
          <dgm:bulletEnabled val="1"/>
        </dgm:presLayoutVars>
      </dgm:prSet>
      <dgm:spPr/>
    </dgm:pt>
    <dgm:pt modelId="{6D2E5936-BBA9-4BEA-B6F0-741F049C9D3B}" type="pres">
      <dgm:prSet presAssocID="{E048437C-BE80-4C25-809F-6F6E057C9561}" presName="sibTrans" presStyleCnt="0"/>
      <dgm:spPr/>
    </dgm:pt>
    <dgm:pt modelId="{6F3061EE-D90B-485C-886A-CEB878799DD9}" type="pres">
      <dgm:prSet presAssocID="{0CF2B05E-8CEE-45F6-9393-40F8A79BBA76}" presName="node" presStyleLbl="node1" presStyleIdx="5" presStyleCnt="7">
        <dgm:presLayoutVars>
          <dgm:bulletEnabled val="1"/>
        </dgm:presLayoutVars>
      </dgm:prSet>
      <dgm:spPr/>
    </dgm:pt>
    <dgm:pt modelId="{9A0AA7B3-6BB8-4A84-BF7F-C0810EFDBD15}" type="pres">
      <dgm:prSet presAssocID="{E856BDA5-B8FB-4065-BD43-A72712752915}" presName="sibTrans" presStyleCnt="0"/>
      <dgm:spPr/>
    </dgm:pt>
    <dgm:pt modelId="{5AD774E2-F8A6-43C0-8F00-81BA6293A62C}" type="pres">
      <dgm:prSet presAssocID="{C46EA233-9776-4AFF-9D60-63F1F4014B9E}" presName="node" presStyleLbl="node1" presStyleIdx="6" presStyleCnt="7">
        <dgm:presLayoutVars>
          <dgm:bulletEnabled val="1"/>
        </dgm:presLayoutVars>
      </dgm:prSet>
      <dgm:spPr/>
    </dgm:pt>
  </dgm:ptLst>
  <dgm:cxnLst>
    <dgm:cxn modelId="{9D1D7503-EF15-451F-8F30-DBCFA35BB0AF}" srcId="{2ACFA532-6328-4CB7-8320-75671C5692B0}" destId="{A1E691B6-46F4-4D25-AB0B-10C13983C4D5}" srcOrd="3" destOrd="0" parTransId="{C3A4CA5E-BF34-4A2F-8531-31C1B16A55C3}" sibTransId="{13EA4A66-4A90-4FA4-B5D0-C71CED4451ED}"/>
    <dgm:cxn modelId="{7398DD09-588A-49FC-BAA0-31AF6B77EF42}" srcId="{2ACFA532-6328-4CB7-8320-75671C5692B0}" destId="{0CF2B05E-8CEE-45F6-9393-40F8A79BBA76}" srcOrd="5" destOrd="0" parTransId="{93637370-E171-40C4-86D0-506B3A41FEE6}" sibTransId="{E856BDA5-B8FB-4065-BD43-A72712752915}"/>
    <dgm:cxn modelId="{BD0BC622-5068-4FC6-BA16-AFB8B812F167}" type="presOf" srcId="{A1E691B6-46F4-4D25-AB0B-10C13983C4D5}" destId="{8E0BB4F2-1554-4F2B-86D9-C47FBF9921D8}" srcOrd="0" destOrd="0" presId="urn:microsoft.com/office/officeart/2005/8/layout/default"/>
    <dgm:cxn modelId="{5958F627-B8E7-4639-AA78-1A55F35281BE}" type="presOf" srcId="{6C125F4B-D585-42A5-A36D-C4F116FC7729}" destId="{CC0282A0-486D-4701-B826-DEAF5C05F96D}" srcOrd="0" destOrd="0" presId="urn:microsoft.com/office/officeart/2005/8/layout/default"/>
    <dgm:cxn modelId="{C771D845-60C8-4986-AEDA-4519A6999B01}" srcId="{2ACFA532-6328-4CB7-8320-75671C5692B0}" destId="{52716D6C-27C1-48D8-83A1-E6E7F030C000}" srcOrd="1" destOrd="0" parTransId="{8DD9564C-9FD8-4FB2-AEFB-4852A077EE10}" sibTransId="{E56AD92C-9A4B-4330-A9E4-7DE0408B187F}"/>
    <dgm:cxn modelId="{E835216F-AA54-4F75-B4D2-D9BD6A0385C3}" srcId="{52716D6C-27C1-48D8-83A1-E6E7F030C000}" destId="{FCF15538-5349-45A6-82AB-B39916C04344}" srcOrd="1" destOrd="0" parTransId="{724D072D-47E3-489E-B135-74EFDCF68159}" sibTransId="{692452F2-9E03-421D-9224-281BB4AF6B1B}"/>
    <dgm:cxn modelId="{A9A2E36F-A024-4DD6-96A0-A4ABBBB409DD}" type="presOf" srcId="{0CF2B05E-8CEE-45F6-9393-40F8A79BBA76}" destId="{6F3061EE-D90B-485C-886A-CEB878799DD9}" srcOrd="0" destOrd="0" presId="urn:microsoft.com/office/officeart/2005/8/layout/default"/>
    <dgm:cxn modelId="{3D781788-AD55-4B0B-9838-72302E38B425}" type="presOf" srcId="{52716D6C-27C1-48D8-83A1-E6E7F030C000}" destId="{BAB4B07C-4E76-4D23-82F6-F09ACB1A2C29}" srcOrd="0" destOrd="0" presId="urn:microsoft.com/office/officeart/2005/8/layout/default"/>
    <dgm:cxn modelId="{059E9690-39A6-4723-BCF4-310FE4A91A2C}" type="presOf" srcId="{C46EA233-9776-4AFF-9D60-63F1F4014B9E}" destId="{5AD774E2-F8A6-43C0-8F00-81BA6293A62C}" srcOrd="0" destOrd="0" presId="urn:microsoft.com/office/officeart/2005/8/layout/default"/>
    <dgm:cxn modelId="{A956C29A-66D5-48D0-BDDE-A9D5F655DEBB}" srcId="{2ACFA532-6328-4CB7-8320-75671C5692B0}" destId="{571245F2-E400-4E05-8E4B-C982FEC8EE57}" srcOrd="2" destOrd="0" parTransId="{6D80837E-2FF5-4CB0-ABAC-3D9C87990545}" sibTransId="{F71F3E23-476E-4C95-9354-7B0756AC7C24}"/>
    <dgm:cxn modelId="{E9DEFD9F-43A0-4468-BE91-AC5613DDAC13}" type="presOf" srcId="{E6F7C209-34BA-4158-8F3E-735E63B70B46}" destId="{62139A7C-9D07-4ADD-A8D7-9D7F67ACBD37}" srcOrd="0" destOrd="0" presId="urn:microsoft.com/office/officeart/2005/8/layout/default"/>
    <dgm:cxn modelId="{80F662CA-8D9B-4655-BEB7-A9CCAA4FDBC9}" type="presOf" srcId="{2ACFA532-6328-4CB7-8320-75671C5692B0}" destId="{C67A279B-B979-4FC1-B42F-8F087A6803CB}" srcOrd="0" destOrd="0" presId="urn:microsoft.com/office/officeart/2005/8/layout/default"/>
    <dgm:cxn modelId="{BB12E5D2-BDC2-4A21-A798-A47787CCF4B5}" srcId="{2ACFA532-6328-4CB7-8320-75671C5692B0}" destId="{C46EA233-9776-4AFF-9D60-63F1F4014B9E}" srcOrd="6" destOrd="0" parTransId="{8703C7BA-0026-4857-851B-6522CDF4F56D}" sibTransId="{4054E798-F625-4424-92EA-71E7C4A396EE}"/>
    <dgm:cxn modelId="{76B55DD7-B97F-4E2C-BCB3-41A5034BC3ED}" srcId="{2ACFA532-6328-4CB7-8320-75671C5692B0}" destId="{6C125F4B-D585-42A5-A36D-C4F116FC7729}" srcOrd="4" destOrd="0" parTransId="{3CE08547-4779-4F3F-B285-95D1DC9DDE37}" sibTransId="{E048437C-BE80-4C25-809F-6F6E057C9561}"/>
    <dgm:cxn modelId="{A8E160DE-37CF-416C-8231-A0343C9D2F03}" type="presOf" srcId="{571245F2-E400-4E05-8E4B-C982FEC8EE57}" destId="{558927AB-5CC9-4810-B761-861147C61577}" srcOrd="0" destOrd="0" presId="urn:microsoft.com/office/officeart/2005/8/layout/default"/>
    <dgm:cxn modelId="{B6DD87E6-3A34-4928-BE51-06F6AE205D01}" srcId="{52716D6C-27C1-48D8-83A1-E6E7F030C000}" destId="{127C9F14-C95F-4B2B-8B36-3A7DC8409A35}" srcOrd="0" destOrd="0" parTransId="{B37E319C-D629-4605-98D3-129309146E63}" sibTransId="{A1824D52-C2D0-4B2E-B2A4-B68B080EBFC9}"/>
    <dgm:cxn modelId="{BE4A63F0-C490-430D-A42B-7CDF3B283889}" srcId="{2ACFA532-6328-4CB7-8320-75671C5692B0}" destId="{E6F7C209-34BA-4158-8F3E-735E63B70B46}" srcOrd="0" destOrd="0" parTransId="{C7609E3D-80B6-42E3-B3CA-099D2A185FD8}" sibTransId="{A872C1DE-46CB-4530-9D44-FA3CAB1EAA6E}"/>
    <dgm:cxn modelId="{E6FAA8F9-7009-40C9-852D-160B06A17D90}" type="presOf" srcId="{127C9F14-C95F-4B2B-8B36-3A7DC8409A35}" destId="{BAB4B07C-4E76-4D23-82F6-F09ACB1A2C29}" srcOrd="0" destOrd="1" presId="urn:microsoft.com/office/officeart/2005/8/layout/default"/>
    <dgm:cxn modelId="{879809FA-2118-4F3B-B613-275D9869D739}" type="presOf" srcId="{FCF15538-5349-45A6-82AB-B39916C04344}" destId="{BAB4B07C-4E76-4D23-82F6-F09ACB1A2C29}" srcOrd="0" destOrd="2" presId="urn:microsoft.com/office/officeart/2005/8/layout/default"/>
    <dgm:cxn modelId="{764292AA-FEF4-4999-A9CE-54C2FF1C28ED}" type="presParOf" srcId="{C67A279B-B979-4FC1-B42F-8F087A6803CB}" destId="{62139A7C-9D07-4ADD-A8D7-9D7F67ACBD37}" srcOrd="0" destOrd="0" presId="urn:microsoft.com/office/officeart/2005/8/layout/default"/>
    <dgm:cxn modelId="{BEF4ED82-EA8C-4839-8B0E-470407E2A54A}" type="presParOf" srcId="{C67A279B-B979-4FC1-B42F-8F087A6803CB}" destId="{B7B15556-B9EF-4432-85E4-56DD814B2BC0}" srcOrd="1" destOrd="0" presId="urn:microsoft.com/office/officeart/2005/8/layout/default"/>
    <dgm:cxn modelId="{129A9B6F-D20A-432B-A232-502948CA0D77}" type="presParOf" srcId="{C67A279B-B979-4FC1-B42F-8F087A6803CB}" destId="{BAB4B07C-4E76-4D23-82F6-F09ACB1A2C29}" srcOrd="2" destOrd="0" presId="urn:microsoft.com/office/officeart/2005/8/layout/default"/>
    <dgm:cxn modelId="{B501F22A-152A-4332-A7E7-DC184751DBFE}" type="presParOf" srcId="{C67A279B-B979-4FC1-B42F-8F087A6803CB}" destId="{9C7EBF3F-30FB-4B18-A043-95216530833F}" srcOrd="3" destOrd="0" presId="urn:microsoft.com/office/officeart/2005/8/layout/default"/>
    <dgm:cxn modelId="{ADADCC5B-DF38-4893-8271-4D4228378EB5}" type="presParOf" srcId="{C67A279B-B979-4FC1-B42F-8F087A6803CB}" destId="{558927AB-5CC9-4810-B761-861147C61577}" srcOrd="4" destOrd="0" presId="urn:microsoft.com/office/officeart/2005/8/layout/default"/>
    <dgm:cxn modelId="{CF211E21-D79A-4ED3-B35A-03B16097C490}" type="presParOf" srcId="{C67A279B-B979-4FC1-B42F-8F087A6803CB}" destId="{66E3C38D-6B63-427E-99B6-3D6F28C3F597}" srcOrd="5" destOrd="0" presId="urn:microsoft.com/office/officeart/2005/8/layout/default"/>
    <dgm:cxn modelId="{A2A1E440-909F-4DF2-9A7A-5E0F144AEB6E}" type="presParOf" srcId="{C67A279B-B979-4FC1-B42F-8F087A6803CB}" destId="{8E0BB4F2-1554-4F2B-86D9-C47FBF9921D8}" srcOrd="6" destOrd="0" presId="urn:microsoft.com/office/officeart/2005/8/layout/default"/>
    <dgm:cxn modelId="{6E212A7B-49C7-464A-ABAF-32FE85830AB6}" type="presParOf" srcId="{C67A279B-B979-4FC1-B42F-8F087A6803CB}" destId="{55FC1636-EFC6-4AA9-9A5D-C20C9DBF0B85}" srcOrd="7" destOrd="0" presId="urn:microsoft.com/office/officeart/2005/8/layout/default"/>
    <dgm:cxn modelId="{714BFAA9-458E-4E8A-854A-619A73FA144E}" type="presParOf" srcId="{C67A279B-B979-4FC1-B42F-8F087A6803CB}" destId="{CC0282A0-486D-4701-B826-DEAF5C05F96D}" srcOrd="8" destOrd="0" presId="urn:microsoft.com/office/officeart/2005/8/layout/default"/>
    <dgm:cxn modelId="{67124BA5-51E6-4F27-90DC-D24B09D0C1E9}" type="presParOf" srcId="{C67A279B-B979-4FC1-B42F-8F087A6803CB}" destId="{6D2E5936-BBA9-4BEA-B6F0-741F049C9D3B}" srcOrd="9" destOrd="0" presId="urn:microsoft.com/office/officeart/2005/8/layout/default"/>
    <dgm:cxn modelId="{0438368D-0B71-4E67-B68E-197D99FC7A09}" type="presParOf" srcId="{C67A279B-B979-4FC1-B42F-8F087A6803CB}" destId="{6F3061EE-D90B-485C-886A-CEB878799DD9}" srcOrd="10" destOrd="0" presId="urn:microsoft.com/office/officeart/2005/8/layout/default"/>
    <dgm:cxn modelId="{DEAB7953-D543-46E7-8F7A-24B43B02093A}" type="presParOf" srcId="{C67A279B-B979-4FC1-B42F-8F087A6803CB}" destId="{9A0AA7B3-6BB8-4A84-BF7F-C0810EFDBD15}" srcOrd="11" destOrd="0" presId="urn:microsoft.com/office/officeart/2005/8/layout/default"/>
    <dgm:cxn modelId="{402E4D53-7E85-4F1B-ABCA-7A1CC531E2C6}" type="presParOf" srcId="{C67A279B-B979-4FC1-B42F-8F087A6803CB}" destId="{5AD774E2-F8A6-43C0-8F00-81BA6293A62C}"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876E966-E17A-4FDD-BFC7-18E8AFDB95F6}" type="doc">
      <dgm:prSet loTypeId="urn:microsoft.com/office/officeart/2005/8/layout/hierarchy1" loCatId="hierarchy" qsTypeId="urn:microsoft.com/office/officeart/2005/8/quickstyle/simple2" qsCatId="simple" csTypeId="urn:microsoft.com/office/officeart/2005/8/colors/accent3_2" csCatId="accent3"/>
      <dgm:spPr/>
      <dgm:t>
        <a:bodyPr/>
        <a:lstStyle/>
        <a:p>
          <a:endParaRPr lang="en-US"/>
        </a:p>
      </dgm:t>
    </dgm:pt>
    <dgm:pt modelId="{19B4F4C2-3626-44AB-8BE0-588C9BE1DCA6}">
      <dgm:prSet/>
      <dgm:spPr/>
      <dgm:t>
        <a:bodyPr/>
        <a:lstStyle/>
        <a:p>
          <a:r>
            <a:rPr lang="en-US"/>
            <a:t>2 ML models will be used</a:t>
          </a:r>
        </a:p>
      </dgm:t>
    </dgm:pt>
    <dgm:pt modelId="{D522B7C2-2797-485B-8D8A-CE2DF3A5E529}" type="parTrans" cxnId="{E95C8A2B-A65A-4892-8E5D-005B00047356}">
      <dgm:prSet/>
      <dgm:spPr/>
      <dgm:t>
        <a:bodyPr/>
        <a:lstStyle/>
        <a:p>
          <a:endParaRPr lang="en-US"/>
        </a:p>
      </dgm:t>
    </dgm:pt>
    <dgm:pt modelId="{90286710-6CCC-4DAC-80E7-D84E54EE6CEB}" type="sibTrans" cxnId="{E95C8A2B-A65A-4892-8E5D-005B00047356}">
      <dgm:prSet/>
      <dgm:spPr/>
      <dgm:t>
        <a:bodyPr/>
        <a:lstStyle/>
        <a:p>
          <a:endParaRPr lang="en-US"/>
        </a:p>
      </dgm:t>
    </dgm:pt>
    <dgm:pt modelId="{BA245D02-5FB3-47F3-A82C-4C07857A1588}">
      <dgm:prSet/>
      <dgm:spPr/>
      <dgm:t>
        <a:bodyPr/>
        <a:lstStyle/>
        <a:p>
          <a:r>
            <a:rPr lang="en-US"/>
            <a:t>Yolo to detect number plate</a:t>
          </a:r>
        </a:p>
      </dgm:t>
    </dgm:pt>
    <dgm:pt modelId="{35A4090E-10CF-407F-AE06-D62A49443D86}" type="parTrans" cxnId="{6CAA5EC5-BEE0-4C55-8BE9-1B751548A5B0}">
      <dgm:prSet/>
      <dgm:spPr/>
      <dgm:t>
        <a:bodyPr/>
        <a:lstStyle/>
        <a:p>
          <a:endParaRPr lang="en-US"/>
        </a:p>
      </dgm:t>
    </dgm:pt>
    <dgm:pt modelId="{EF84D002-A4BE-4CEB-8E8F-132AFE9FB7F5}" type="sibTrans" cxnId="{6CAA5EC5-BEE0-4C55-8BE9-1B751548A5B0}">
      <dgm:prSet/>
      <dgm:spPr/>
      <dgm:t>
        <a:bodyPr/>
        <a:lstStyle/>
        <a:p>
          <a:endParaRPr lang="en-US"/>
        </a:p>
      </dgm:t>
    </dgm:pt>
    <dgm:pt modelId="{F991F257-4AC4-45DE-8656-1BFF23B1F972}">
      <dgm:prSet/>
      <dgm:spPr/>
      <dgm:t>
        <a:bodyPr/>
        <a:lstStyle/>
        <a:p>
          <a:r>
            <a:rPr lang="en-US"/>
            <a:t>Yolo for character segmentation</a:t>
          </a:r>
        </a:p>
      </dgm:t>
    </dgm:pt>
    <dgm:pt modelId="{E532621C-045B-4329-AEDF-08FD0043789D}" type="parTrans" cxnId="{3247A6C0-790C-4DAC-B106-9295B5885FE7}">
      <dgm:prSet/>
      <dgm:spPr/>
      <dgm:t>
        <a:bodyPr/>
        <a:lstStyle/>
        <a:p>
          <a:endParaRPr lang="en-US"/>
        </a:p>
      </dgm:t>
    </dgm:pt>
    <dgm:pt modelId="{75CACACD-DEC7-48BE-82AE-5C4239641644}" type="sibTrans" cxnId="{3247A6C0-790C-4DAC-B106-9295B5885FE7}">
      <dgm:prSet/>
      <dgm:spPr/>
      <dgm:t>
        <a:bodyPr/>
        <a:lstStyle/>
        <a:p>
          <a:endParaRPr lang="en-US"/>
        </a:p>
      </dgm:t>
    </dgm:pt>
    <dgm:pt modelId="{DFABA793-9928-4667-9114-DA603A6B2C4E}" type="pres">
      <dgm:prSet presAssocID="{0876E966-E17A-4FDD-BFC7-18E8AFDB95F6}" presName="hierChild1" presStyleCnt="0">
        <dgm:presLayoutVars>
          <dgm:chPref val="1"/>
          <dgm:dir/>
          <dgm:animOne val="branch"/>
          <dgm:animLvl val="lvl"/>
          <dgm:resizeHandles/>
        </dgm:presLayoutVars>
      </dgm:prSet>
      <dgm:spPr/>
    </dgm:pt>
    <dgm:pt modelId="{3ACEE41B-148B-4512-A14C-4069DD3FB429}" type="pres">
      <dgm:prSet presAssocID="{19B4F4C2-3626-44AB-8BE0-588C9BE1DCA6}" presName="hierRoot1" presStyleCnt="0"/>
      <dgm:spPr/>
    </dgm:pt>
    <dgm:pt modelId="{31A3A01B-5C1B-4379-978A-7C9B213E6F09}" type="pres">
      <dgm:prSet presAssocID="{19B4F4C2-3626-44AB-8BE0-588C9BE1DCA6}" presName="composite" presStyleCnt="0"/>
      <dgm:spPr/>
    </dgm:pt>
    <dgm:pt modelId="{CC102065-449C-4F66-BCE2-8FDF23CD512F}" type="pres">
      <dgm:prSet presAssocID="{19B4F4C2-3626-44AB-8BE0-588C9BE1DCA6}" presName="background" presStyleLbl="node0" presStyleIdx="0" presStyleCnt="1"/>
      <dgm:spPr/>
    </dgm:pt>
    <dgm:pt modelId="{3E1D1F8A-DDD4-4D86-8524-29AEC10D436B}" type="pres">
      <dgm:prSet presAssocID="{19B4F4C2-3626-44AB-8BE0-588C9BE1DCA6}" presName="text" presStyleLbl="fgAcc0" presStyleIdx="0" presStyleCnt="1">
        <dgm:presLayoutVars>
          <dgm:chPref val="3"/>
        </dgm:presLayoutVars>
      </dgm:prSet>
      <dgm:spPr/>
    </dgm:pt>
    <dgm:pt modelId="{0BCC7084-278A-437E-B4F1-2018AF541570}" type="pres">
      <dgm:prSet presAssocID="{19B4F4C2-3626-44AB-8BE0-588C9BE1DCA6}" presName="hierChild2" presStyleCnt="0"/>
      <dgm:spPr/>
    </dgm:pt>
    <dgm:pt modelId="{E3A33302-178C-4D10-AFC5-08331EA41FC3}" type="pres">
      <dgm:prSet presAssocID="{35A4090E-10CF-407F-AE06-D62A49443D86}" presName="Name10" presStyleLbl="parChTrans1D2" presStyleIdx="0" presStyleCnt="2"/>
      <dgm:spPr/>
    </dgm:pt>
    <dgm:pt modelId="{32F3FAA8-A835-40AB-997B-3908A657824B}" type="pres">
      <dgm:prSet presAssocID="{BA245D02-5FB3-47F3-A82C-4C07857A1588}" presName="hierRoot2" presStyleCnt="0"/>
      <dgm:spPr/>
    </dgm:pt>
    <dgm:pt modelId="{01EE2D9B-6D1D-44CD-B1D7-3C383C8A0747}" type="pres">
      <dgm:prSet presAssocID="{BA245D02-5FB3-47F3-A82C-4C07857A1588}" presName="composite2" presStyleCnt="0"/>
      <dgm:spPr/>
    </dgm:pt>
    <dgm:pt modelId="{7D896108-FD3B-47AD-9469-79CDD04AAD46}" type="pres">
      <dgm:prSet presAssocID="{BA245D02-5FB3-47F3-A82C-4C07857A1588}" presName="background2" presStyleLbl="node2" presStyleIdx="0" presStyleCnt="2"/>
      <dgm:spPr/>
    </dgm:pt>
    <dgm:pt modelId="{767844AD-8C60-4D8E-9B59-F3700AE5C358}" type="pres">
      <dgm:prSet presAssocID="{BA245D02-5FB3-47F3-A82C-4C07857A1588}" presName="text2" presStyleLbl="fgAcc2" presStyleIdx="0" presStyleCnt="2">
        <dgm:presLayoutVars>
          <dgm:chPref val="3"/>
        </dgm:presLayoutVars>
      </dgm:prSet>
      <dgm:spPr/>
    </dgm:pt>
    <dgm:pt modelId="{99D497A8-BC7F-4299-A588-741FC3B2D341}" type="pres">
      <dgm:prSet presAssocID="{BA245D02-5FB3-47F3-A82C-4C07857A1588}" presName="hierChild3" presStyleCnt="0"/>
      <dgm:spPr/>
    </dgm:pt>
    <dgm:pt modelId="{F9662EE1-7777-4BAF-A9EE-767822EF9869}" type="pres">
      <dgm:prSet presAssocID="{E532621C-045B-4329-AEDF-08FD0043789D}" presName="Name10" presStyleLbl="parChTrans1D2" presStyleIdx="1" presStyleCnt="2"/>
      <dgm:spPr/>
    </dgm:pt>
    <dgm:pt modelId="{3BF6FF5F-C624-4500-952D-DC69FCDEC67B}" type="pres">
      <dgm:prSet presAssocID="{F991F257-4AC4-45DE-8656-1BFF23B1F972}" presName="hierRoot2" presStyleCnt="0"/>
      <dgm:spPr/>
    </dgm:pt>
    <dgm:pt modelId="{B9668078-ECB7-4A8F-9E5B-98A88D1F2D6D}" type="pres">
      <dgm:prSet presAssocID="{F991F257-4AC4-45DE-8656-1BFF23B1F972}" presName="composite2" presStyleCnt="0"/>
      <dgm:spPr/>
    </dgm:pt>
    <dgm:pt modelId="{0505E05B-C275-43E7-9596-AC8BC52337E4}" type="pres">
      <dgm:prSet presAssocID="{F991F257-4AC4-45DE-8656-1BFF23B1F972}" presName="background2" presStyleLbl="node2" presStyleIdx="1" presStyleCnt="2"/>
      <dgm:spPr/>
    </dgm:pt>
    <dgm:pt modelId="{C4D90284-53AD-4597-894A-F66B52BE7C8F}" type="pres">
      <dgm:prSet presAssocID="{F991F257-4AC4-45DE-8656-1BFF23B1F972}" presName="text2" presStyleLbl="fgAcc2" presStyleIdx="1" presStyleCnt="2">
        <dgm:presLayoutVars>
          <dgm:chPref val="3"/>
        </dgm:presLayoutVars>
      </dgm:prSet>
      <dgm:spPr/>
    </dgm:pt>
    <dgm:pt modelId="{C65835C5-9547-4870-BE98-A347AEBCF25E}" type="pres">
      <dgm:prSet presAssocID="{F991F257-4AC4-45DE-8656-1BFF23B1F972}" presName="hierChild3" presStyleCnt="0"/>
      <dgm:spPr/>
    </dgm:pt>
  </dgm:ptLst>
  <dgm:cxnLst>
    <dgm:cxn modelId="{732DE820-CAFF-4D7B-AD42-0F26BBC8CE91}" type="presOf" srcId="{BA245D02-5FB3-47F3-A82C-4C07857A1588}" destId="{767844AD-8C60-4D8E-9B59-F3700AE5C358}" srcOrd="0" destOrd="0" presId="urn:microsoft.com/office/officeart/2005/8/layout/hierarchy1"/>
    <dgm:cxn modelId="{E95C8A2B-A65A-4892-8E5D-005B00047356}" srcId="{0876E966-E17A-4FDD-BFC7-18E8AFDB95F6}" destId="{19B4F4C2-3626-44AB-8BE0-588C9BE1DCA6}" srcOrd="0" destOrd="0" parTransId="{D522B7C2-2797-485B-8D8A-CE2DF3A5E529}" sibTransId="{90286710-6CCC-4DAC-80E7-D84E54EE6CEB}"/>
    <dgm:cxn modelId="{2FFB8542-9F4A-4AB2-A1C0-BECFA3B90043}" type="presOf" srcId="{0876E966-E17A-4FDD-BFC7-18E8AFDB95F6}" destId="{DFABA793-9928-4667-9114-DA603A6B2C4E}" srcOrd="0" destOrd="0" presId="urn:microsoft.com/office/officeart/2005/8/layout/hierarchy1"/>
    <dgm:cxn modelId="{68A39073-876D-4E24-B65B-38B1B799CA4A}" type="presOf" srcId="{E532621C-045B-4329-AEDF-08FD0043789D}" destId="{F9662EE1-7777-4BAF-A9EE-767822EF9869}" srcOrd="0" destOrd="0" presId="urn:microsoft.com/office/officeart/2005/8/layout/hierarchy1"/>
    <dgm:cxn modelId="{8F73F291-CE1B-4E38-A2C1-B6C690828E3E}" type="presOf" srcId="{19B4F4C2-3626-44AB-8BE0-588C9BE1DCA6}" destId="{3E1D1F8A-DDD4-4D86-8524-29AEC10D436B}" srcOrd="0" destOrd="0" presId="urn:microsoft.com/office/officeart/2005/8/layout/hierarchy1"/>
    <dgm:cxn modelId="{AA1DA799-71A5-48E2-B1CF-CB74DD131280}" type="presOf" srcId="{35A4090E-10CF-407F-AE06-D62A49443D86}" destId="{E3A33302-178C-4D10-AFC5-08331EA41FC3}" srcOrd="0" destOrd="0" presId="urn:microsoft.com/office/officeart/2005/8/layout/hierarchy1"/>
    <dgm:cxn modelId="{3247A6C0-790C-4DAC-B106-9295B5885FE7}" srcId="{19B4F4C2-3626-44AB-8BE0-588C9BE1DCA6}" destId="{F991F257-4AC4-45DE-8656-1BFF23B1F972}" srcOrd="1" destOrd="0" parTransId="{E532621C-045B-4329-AEDF-08FD0043789D}" sibTransId="{75CACACD-DEC7-48BE-82AE-5C4239641644}"/>
    <dgm:cxn modelId="{6CAA5EC5-BEE0-4C55-8BE9-1B751548A5B0}" srcId="{19B4F4C2-3626-44AB-8BE0-588C9BE1DCA6}" destId="{BA245D02-5FB3-47F3-A82C-4C07857A1588}" srcOrd="0" destOrd="0" parTransId="{35A4090E-10CF-407F-AE06-D62A49443D86}" sibTransId="{EF84D002-A4BE-4CEB-8E8F-132AFE9FB7F5}"/>
    <dgm:cxn modelId="{1552C7E9-D954-4BA1-8363-08D5A4FDB8B0}" type="presOf" srcId="{F991F257-4AC4-45DE-8656-1BFF23B1F972}" destId="{C4D90284-53AD-4597-894A-F66B52BE7C8F}" srcOrd="0" destOrd="0" presId="urn:microsoft.com/office/officeart/2005/8/layout/hierarchy1"/>
    <dgm:cxn modelId="{276C344E-81DA-475A-872D-878ED5AE433B}" type="presParOf" srcId="{DFABA793-9928-4667-9114-DA603A6B2C4E}" destId="{3ACEE41B-148B-4512-A14C-4069DD3FB429}" srcOrd="0" destOrd="0" presId="urn:microsoft.com/office/officeart/2005/8/layout/hierarchy1"/>
    <dgm:cxn modelId="{9857DFA4-4311-4C9A-A364-2A98567B5DD3}" type="presParOf" srcId="{3ACEE41B-148B-4512-A14C-4069DD3FB429}" destId="{31A3A01B-5C1B-4379-978A-7C9B213E6F09}" srcOrd="0" destOrd="0" presId="urn:microsoft.com/office/officeart/2005/8/layout/hierarchy1"/>
    <dgm:cxn modelId="{74927914-A7F3-45F9-97FA-10A93AB9A98C}" type="presParOf" srcId="{31A3A01B-5C1B-4379-978A-7C9B213E6F09}" destId="{CC102065-449C-4F66-BCE2-8FDF23CD512F}" srcOrd="0" destOrd="0" presId="urn:microsoft.com/office/officeart/2005/8/layout/hierarchy1"/>
    <dgm:cxn modelId="{295383DD-4491-47B5-AB36-0E7634F6CAB0}" type="presParOf" srcId="{31A3A01B-5C1B-4379-978A-7C9B213E6F09}" destId="{3E1D1F8A-DDD4-4D86-8524-29AEC10D436B}" srcOrd="1" destOrd="0" presId="urn:microsoft.com/office/officeart/2005/8/layout/hierarchy1"/>
    <dgm:cxn modelId="{A73B8739-D669-45AF-83EF-6BEA6CBF0C83}" type="presParOf" srcId="{3ACEE41B-148B-4512-A14C-4069DD3FB429}" destId="{0BCC7084-278A-437E-B4F1-2018AF541570}" srcOrd="1" destOrd="0" presId="urn:microsoft.com/office/officeart/2005/8/layout/hierarchy1"/>
    <dgm:cxn modelId="{193D9871-8A3A-4D78-A84C-53F556E91E79}" type="presParOf" srcId="{0BCC7084-278A-437E-B4F1-2018AF541570}" destId="{E3A33302-178C-4D10-AFC5-08331EA41FC3}" srcOrd="0" destOrd="0" presId="urn:microsoft.com/office/officeart/2005/8/layout/hierarchy1"/>
    <dgm:cxn modelId="{8ABC2774-D9D2-4BFD-BDA7-4C22BF245403}" type="presParOf" srcId="{0BCC7084-278A-437E-B4F1-2018AF541570}" destId="{32F3FAA8-A835-40AB-997B-3908A657824B}" srcOrd="1" destOrd="0" presId="urn:microsoft.com/office/officeart/2005/8/layout/hierarchy1"/>
    <dgm:cxn modelId="{82D65A51-5394-4B15-BE1F-94D248DFD1C8}" type="presParOf" srcId="{32F3FAA8-A835-40AB-997B-3908A657824B}" destId="{01EE2D9B-6D1D-44CD-B1D7-3C383C8A0747}" srcOrd="0" destOrd="0" presId="urn:microsoft.com/office/officeart/2005/8/layout/hierarchy1"/>
    <dgm:cxn modelId="{46E394B9-7DB6-4C05-B0FE-539C5E548355}" type="presParOf" srcId="{01EE2D9B-6D1D-44CD-B1D7-3C383C8A0747}" destId="{7D896108-FD3B-47AD-9469-79CDD04AAD46}" srcOrd="0" destOrd="0" presId="urn:microsoft.com/office/officeart/2005/8/layout/hierarchy1"/>
    <dgm:cxn modelId="{085E98DE-7C45-40EC-865D-6DCD885FDC75}" type="presParOf" srcId="{01EE2D9B-6D1D-44CD-B1D7-3C383C8A0747}" destId="{767844AD-8C60-4D8E-9B59-F3700AE5C358}" srcOrd="1" destOrd="0" presId="urn:microsoft.com/office/officeart/2005/8/layout/hierarchy1"/>
    <dgm:cxn modelId="{C99D83F3-7910-41F1-A31D-2C8CF11C7A9C}" type="presParOf" srcId="{32F3FAA8-A835-40AB-997B-3908A657824B}" destId="{99D497A8-BC7F-4299-A588-741FC3B2D341}" srcOrd="1" destOrd="0" presId="urn:microsoft.com/office/officeart/2005/8/layout/hierarchy1"/>
    <dgm:cxn modelId="{DE4C3F90-8645-4F42-BC20-044328B0777F}" type="presParOf" srcId="{0BCC7084-278A-437E-B4F1-2018AF541570}" destId="{F9662EE1-7777-4BAF-A9EE-767822EF9869}" srcOrd="2" destOrd="0" presId="urn:microsoft.com/office/officeart/2005/8/layout/hierarchy1"/>
    <dgm:cxn modelId="{1570F264-54EA-471B-9F03-D47780AC2FC0}" type="presParOf" srcId="{0BCC7084-278A-437E-B4F1-2018AF541570}" destId="{3BF6FF5F-C624-4500-952D-DC69FCDEC67B}" srcOrd="3" destOrd="0" presId="urn:microsoft.com/office/officeart/2005/8/layout/hierarchy1"/>
    <dgm:cxn modelId="{87302D6E-6D3F-47A1-A6A9-9A1744B61D4A}" type="presParOf" srcId="{3BF6FF5F-C624-4500-952D-DC69FCDEC67B}" destId="{B9668078-ECB7-4A8F-9E5B-98A88D1F2D6D}" srcOrd="0" destOrd="0" presId="urn:microsoft.com/office/officeart/2005/8/layout/hierarchy1"/>
    <dgm:cxn modelId="{871674BC-98C5-46F4-A674-3CCA3A106356}" type="presParOf" srcId="{B9668078-ECB7-4A8F-9E5B-98A88D1F2D6D}" destId="{0505E05B-C275-43E7-9596-AC8BC52337E4}" srcOrd="0" destOrd="0" presId="urn:microsoft.com/office/officeart/2005/8/layout/hierarchy1"/>
    <dgm:cxn modelId="{CFF244E0-3FB4-443C-A2CD-4EE71A491770}" type="presParOf" srcId="{B9668078-ECB7-4A8F-9E5B-98A88D1F2D6D}" destId="{C4D90284-53AD-4597-894A-F66B52BE7C8F}" srcOrd="1" destOrd="0" presId="urn:microsoft.com/office/officeart/2005/8/layout/hierarchy1"/>
    <dgm:cxn modelId="{4A9BA99F-7F47-4594-91A5-35BA9F510AAC}" type="presParOf" srcId="{3BF6FF5F-C624-4500-952D-DC69FCDEC67B}" destId="{C65835C5-9547-4870-BE98-A347AEBCF25E}"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139A7C-9D07-4ADD-A8D7-9D7F67ACBD37}">
      <dsp:nvSpPr>
        <dsp:cNvPr id="0" name=""/>
        <dsp:cNvSpPr/>
      </dsp:nvSpPr>
      <dsp:spPr>
        <a:xfrm>
          <a:off x="2411" y="248941"/>
          <a:ext cx="1912739" cy="1147643"/>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Data loading</a:t>
          </a:r>
        </a:p>
      </dsp:txBody>
      <dsp:txXfrm>
        <a:off x="2411" y="248941"/>
        <a:ext cx="1912739" cy="1147643"/>
      </dsp:txXfrm>
    </dsp:sp>
    <dsp:sp modelId="{BAB4B07C-4E76-4D23-82F6-F09ACB1A2C29}">
      <dsp:nvSpPr>
        <dsp:cNvPr id="0" name=""/>
        <dsp:cNvSpPr/>
      </dsp:nvSpPr>
      <dsp:spPr>
        <a:xfrm>
          <a:off x="2106423" y="248941"/>
          <a:ext cx="1912739" cy="1147643"/>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Data preprocessing</a:t>
          </a:r>
        </a:p>
        <a:p>
          <a:pPr marL="114300" lvl="1" indent="-114300" algn="l" defTabSz="577850">
            <a:lnSpc>
              <a:spcPct val="90000"/>
            </a:lnSpc>
            <a:spcBef>
              <a:spcPct val="0"/>
            </a:spcBef>
            <a:spcAft>
              <a:spcPct val="15000"/>
            </a:spcAft>
            <a:buChar char="•"/>
          </a:pPr>
          <a:r>
            <a:rPr lang="en-US" sz="1300" kern="1200"/>
            <a:t>Resize</a:t>
          </a:r>
        </a:p>
        <a:p>
          <a:pPr marL="114300" lvl="1" indent="-114300" algn="l" defTabSz="577850">
            <a:lnSpc>
              <a:spcPct val="90000"/>
            </a:lnSpc>
            <a:spcBef>
              <a:spcPct val="0"/>
            </a:spcBef>
            <a:spcAft>
              <a:spcPct val="15000"/>
            </a:spcAft>
            <a:buChar char="•"/>
          </a:pPr>
          <a:r>
            <a:rPr lang="en-US" sz="1300" kern="1200"/>
            <a:t>Grayscale conversion </a:t>
          </a:r>
        </a:p>
      </dsp:txBody>
      <dsp:txXfrm>
        <a:off x="2106423" y="248941"/>
        <a:ext cx="1912739" cy="1147643"/>
      </dsp:txXfrm>
    </dsp:sp>
    <dsp:sp modelId="{558927AB-5CC9-4810-B761-861147C61577}">
      <dsp:nvSpPr>
        <dsp:cNvPr id="0" name=""/>
        <dsp:cNvSpPr/>
      </dsp:nvSpPr>
      <dsp:spPr>
        <a:xfrm>
          <a:off x="4210436" y="248941"/>
          <a:ext cx="1912739" cy="1147643"/>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Yolo application to find number plate coordinates</a:t>
          </a:r>
        </a:p>
      </dsp:txBody>
      <dsp:txXfrm>
        <a:off x="4210436" y="248941"/>
        <a:ext cx="1912739" cy="1147643"/>
      </dsp:txXfrm>
    </dsp:sp>
    <dsp:sp modelId="{8E0BB4F2-1554-4F2B-86D9-C47FBF9921D8}">
      <dsp:nvSpPr>
        <dsp:cNvPr id="0" name=""/>
        <dsp:cNvSpPr/>
      </dsp:nvSpPr>
      <dsp:spPr>
        <a:xfrm>
          <a:off x="6314449" y="248941"/>
          <a:ext cx="1912739" cy="1147643"/>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Image cropping using those coordinates</a:t>
          </a:r>
        </a:p>
      </dsp:txBody>
      <dsp:txXfrm>
        <a:off x="6314449" y="248941"/>
        <a:ext cx="1912739" cy="1147643"/>
      </dsp:txXfrm>
    </dsp:sp>
    <dsp:sp modelId="{CC0282A0-486D-4701-B826-DEAF5C05F96D}">
      <dsp:nvSpPr>
        <dsp:cNvPr id="0" name=""/>
        <dsp:cNvSpPr/>
      </dsp:nvSpPr>
      <dsp:spPr>
        <a:xfrm>
          <a:off x="1054417" y="1587858"/>
          <a:ext cx="1912739" cy="1147643"/>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Model to  perform character segmentation</a:t>
          </a:r>
        </a:p>
      </dsp:txBody>
      <dsp:txXfrm>
        <a:off x="1054417" y="1587858"/>
        <a:ext cx="1912739" cy="1147643"/>
      </dsp:txXfrm>
    </dsp:sp>
    <dsp:sp modelId="{6F3061EE-D90B-485C-886A-CEB878799DD9}">
      <dsp:nvSpPr>
        <dsp:cNvPr id="0" name=""/>
        <dsp:cNvSpPr/>
      </dsp:nvSpPr>
      <dsp:spPr>
        <a:xfrm>
          <a:off x="3158430" y="1587858"/>
          <a:ext cx="1912739" cy="1147643"/>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Model training to extract text</a:t>
          </a:r>
        </a:p>
      </dsp:txBody>
      <dsp:txXfrm>
        <a:off x="3158430" y="1587858"/>
        <a:ext cx="1912739" cy="1147643"/>
      </dsp:txXfrm>
    </dsp:sp>
    <dsp:sp modelId="{5AD774E2-F8A6-43C0-8F00-81BA6293A62C}">
      <dsp:nvSpPr>
        <dsp:cNvPr id="0" name=""/>
        <dsp:cNvSpPr/>
      </dsp:nvSpPr>
      <dsp:spPr>
        <a:xfrm>
          <a:off x="5262443" y="1587858"/>
          <a:ext cx="1912739" cy="1147643"/>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Text extraction from cropped images</a:t>
          </a:r>
        </a:p>
      </dsp:txBody>
      <dsp:txXfrm>
        <a:off x="5262443" y="1587858"/>
        <a:ext cx="1912739" cy="114764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662EE1-7777-4BAF-A9EE-767822EF9869}">
      <dsp:nvSpPr>
        <dsp:cNvPr id="0" name=""/>
        <dsp:cNvSpPr/>
      </dsp:nvSpPr>
      <dsp:spPr>
        <a:xfrm>
          <a:off x="4015345" y="1137418"/>
          <a:ext cx="1093998" cy="520643"/>
        </a:xfrm>
        <a:custGeom>
          <a:avLst/>
          <a:gdLst/>
          <a:ahLst/>
          <a:cxnLst/>
          <a:rect l="0" t="0" r="0" b="0"/>
          <a:pathLst>
            <a:path>
              <a:moveTo>
                <a:pt x="0" y="0"/>
              </a:moveTo>
              <a:lnTo>
                <a:pt x="0" y="354803"/>
              </a:lnTo>
              <a:lnTo>
                <a:pt x="1093998" y="354803"/>
              </a:lnTo>
              <a:lnTo>
                <a:pt x="1093998" y="520643"/>
              </a:lnTo>
            </a:path>
          </a:pathLst>
        </a:custGeom>
        <a:noFill/>
        <a:ln w="25400"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A33302-178C-4D10-AFC5-08331EA41FC3}">
      <dsp:nvSpPr>
        <dsp:cNvPr id="0" name=""/>
        <dsp:cNvSpPr/>
      </dsp:nvSpPr>
      <dsp:spPr>
        <a:xfrm>
          <a:off x="2921347" y="1137418"/>
          <a:ext cx="1093998" cy="520643"/>
        </a:xfrm>
        <a:custGeom>
          <a:avLst/>
          <a:gdLst/>
          <a:ahLst/>
          <a:cxnLst/>
          <a:rect l="0" t="0" r="0" b="0"/>
          <a:pathLst>
            <a:path>
              <a:moveTo>
                <a:pt x="1093998" y="0"/>
              </a:moveTo>
              <a:lnTo>
                <a:pt x="1093998" y="354803"/>
              </a:lnTo>
              <a:lnTo>
                <a:pt x="0" y="354803"/>
              </a:lnTo>
              <a:lnTo>
                <a:pt x="0" y="520643"/>
              </a:lnTo>
            </a:path>
          </a:pathLst>
        </a:custGeom>
        <a:noFill/>
        <a:ln w="25400"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C102065-449C-4F66-BCE2-8FDF23CD512F}">
      <dsp:nvSpPr>
        <dsp:cNvPr id="0" name=""/>
        <dsp:cNvSpPr/>
      </dsp:nvSpPr>
      <dsp:spPr>
        <a:xfrm>
          <a:off x="3120256" y="654"/>
          <a:ext cx="1790179" cy="1136763"/>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3E1D1F8A-DDD4-4D86-8524-29AEC10D436B}">
      <dsp:nvSpPr>
        <dsp:cNvPr id="0" name=""/>
        <dsp:cNvSpPr/>
      </dsp:nvSpPr>
      <dsp:spPr>
        <a:xfrm>
          <a:off x="3319164" y="189618"/>
          <a:ext cx="1790179" cy="1136763"/>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2 ML models will be used</a:t>
          </a:r>
        </a:p>
      </dsp:txBody>
      <dsp:txXfrm>
        <a:off x="3352459" y="222913"/>
        <a:ext cx="1723589" cy="1070173"/>
      </dsp:txXfrm>
    </dsp:sp>
    <dsp:sp modelId="{7D896108-FD3B-47AD-9469-79CDD04AAD46}">
      <dsp:nvSpPr>
        <dsp:cNvPr id="0" name=""/>
        <dsp:cNvSpPr/>
      </dsp:nvSpPr>
      <dsp:spPr>
        <a:xfrm>
          <a:off x="2026257" y="1658062"/>
          <a:ext cx="1790179" cy="1136763"/>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767844AD-8C60-4D8E-9B59-F3700AE5C358}">
      <dsp:nvSpPr>
        <dsp:cNvPr id="0" name=""/>
        <dsp:cNvSpPr/>
      </dsp:nvSpPr>
      <dsp:spPr>
        <a:xfrm>
          <a:off x="2225166" y="1847025"/>
          <a:ext cx="1790179" cy="1136763"/>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Yolo to detect number plate</a:t>
          </a:r>
        </a:p>
      </dsp:txBody>
      <dsp:txXfrm>
        <a:off x="2258461" y="1880320"/>
        <a:ext cx="1723589" cy="1070173"/>
      </dsp:txXfrm>
    </dsp:sp>
    <dsp:sp modelId="{0505E05B-C275-43E7-9596-AC8BC52337E4}">
      <dsp:nvSpPr>
        <dsp:cNvPr id="0" name=""/>
        <dsp:cNvSpPr/>
      </dsp:nvSpPr>
      <dsp:spPr>
        <a:xfrm>
          <a:off x="4214254" y="1658062"/>
          <a:ext cx="1790179" cy="1136763"/>
        </a:xfrm>
        <a:prstGeom prst="roundRect">
          <a:avLst>
            <a:gd name="adj" fmla="val 10000"/>
          </a:avLst>
        </a:prstGeom>
        <a:solidFill>
          <a:schemeClr val="accent3">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C4D90284-53AD-4597-894A-F66B52BE7C8F}">
      <dsp:nvSpPr>
        <dsp:cNvPr id="0" name=""/>
        <dsp:cNvSpPr/>
      </dsp:nvSpPr>
      <dsp:spPr>
        <a:xfrm>
          <a:off x="4413163" y="1847025"/>
          <a:ext cx="1790179" cy="1136763"/>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Yolo for character segmentation</a:t>
          </a:r>
        </a:p>
      </dsp:txBody>
      <dsp:txXfrm>
        <a:off x="4446458" y="1880320"/>
        <a:ext cx="1723589" cy="107017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3.pn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3657C9-9956-4F0B-BBF8-F6AF4A334C34}" type="datetimeFigureOut">
              <a:rPr lang="en-US" smtClean="0"/>
              <a:t>5/10/2023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F56413-B27A-4827-9F88-521E03C9AEC9}" type="slidenum">
              <a:rPr lang="en-US" smtClean="0"/>
              <a:t>‹#›</a:t>
            </a:fld>
            <a:endParaRPr lang="en-US"/>
          </a:p>
        </p:txBody>
      </p:sp>
    </p:spTree>
    <p:extLst>
      <p:ext uri="{BB962C8B-B14F-4D97-AF65-F5344CB8AC3E}">
        <p14:creationId xmlns:p14="http://schemas.microsoft.com/office/powerpoint/2010/main" val="4688274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463C41C-A487-0C45-A261-16903102544D}" type="datetimeFigureOut">
              <a:rPr lang="en-US" smtClean="0"/>
              <a:t>5/10/2023</a:t>
            </a:fld>
            <a:endParaRPr lang="en-US"/>
          </a:p>
        </p:txBody>
      </p:sp>
      <p:sp>
        <p:nvSpPr>
          <p:cNvPr id="5" name="Footer Placeholder 4"/>
          <p:cNvSpPr>
            <a:spLocks noGrp="1"/>
          </p:cNvSpPr>
          <p:nvPr>
            <p:ph type="ftr" sz="quarter" idx="11"/>
          </p:nvPr>
        </p:nvSpPr>
        <p:spPr/>
        <p:txBody>
          <a:bodyPr/>
          <a:lstStyle/>
          <a:p>
            <a:r>
              <a:rPr lang="en-US" dirty="0"/>
              <a:t>URL</a:t>
            </a:r>
          </a:p>
        </p:txBody>
      </p:sp>
    </p:spTree>
    <p:extLst>
      <p:ext uri="{BB962C8B-B14F-4D97-AF65-F5344CB8AC3E}">
        <p14:creationId xmlns:p14="http://schemas.microsoft.com/office/powerpoint/2010/main" val="3387458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63C41C-A487-0C45-A261-16903102544D}" type="datetimeFigureOut">
              <a:rPr lang="en-US" smtClean="0"/>
              <a:t>5/10/2023</a:t>
            </a:fld>
            <a:endParaRPr lang="en-US"/>
          </a:p>
        </p:txBody>
      </p:sp>
      <p:sp>
        <p:nvSpPr>
          <p:cNvPr id="5" name="Footer Placeholder 4"/>
          <p:cNvSpPr>
            <a:spLocks noGrp="1"/>
          </p:cNvSpPr>
          <p:nvPr>
            <p:ph type="ftr" sz="quarter" idx="11"/>
          </p:nvPr>
        </p:nvSpPr>
        <p:spPr/>
        <p:txBody>
          <a:bodyPr/>
          <a:lstStyle/>
          <a:p>
            <a:r>
              <a:rPr lang="en-US" dirty="0"/>
              <a:t>URL</a:t>
            </a:r>
          </a:p>
        </p:txBody>
      </p:sp>
    </p:spTree>
    <p:extLst>
      <p:ext uri="{BB962C8B-B14F-4D97-AF65-F5344CB8AC3E}">
        <p14:creationId xmlns:p14="http://schemas.microsoft.com/office/powerpoint/2010/main" val="3073516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463C41C-A487-0C45-A261-16903102544D}" type="datetimeFigureOut">
              <a:rPr lang="en-US" smtClean="0"/>
              <a:t>5/10/2023</a:t>
            </a:fld>
            <a:endParaRPr lang="en-US"/>
          </a:p>
        </p:txBody>
      </p:sp>
      <p:sp>
        <p:nvSpPr>
          <p:cNvPr id="5" name="Footer Placeholder 4"/>
          <p:cNvSpPr>
            <a:spLocks noGrp="1"/>
          </p:cNvSpPr>
          <p:nvPr>
            <p:ph type="ftr" sz="quarter" idx="11"/>
          </p:nvPr>
        </p:nvSpPr>
        <p:spPr/>
        <p:txBody>
          <a:bodyPr/>
          <a:lstStyle/>
          <a:p>
            <a:r>
              <a:rPr lang="en-US" dirty="0"/>
              <a:t>URL</a:t>
            </a:r>
          </a:p>
        </p:txBody>
      </p:sp>
    </p:spTree>
    <p:extLst>
      <p:ext uri="{BB962C8B-B14F-4D97-AF65-F5344CB8AC3E}">
        <p14:creationId xmlns:p14="http://schemas.microsoft.com/office/powerpoint/2010/main" val="997952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451426"/>
            <a:ext cx="4038600" cy="317339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51426"/>
            <a:ext cx="4038600" cy="317339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463C41C-A487-0C45-A261-16903102544D}" type="datetimeFigureOut">
              <a:rPr lang="en-US" smtClean="0"/>
              <a:t>5/10/2023</a:t>
            </a:fld>
            <a:endParaRPr lang="en-US"/>
          </a:p>
        </p:txBody>
      </p:sp>
      <p:sp>
        <p:nvSpPr>
          <p:cNvPr id="6" name="Footer Placeholder 5"/>
          <p:cNvSpPr>
            <a:spLocks noGrp="1"/>
          </p:cNvSpPr>
          <p:nvPr>
            <p:ph type="ftr" sz="quarter" idx="11"/>
          </p:nvPr>
        </p:nvSpPr>
        <p:spPr/>
        <p:txBody>
          <a:bodyPr/>
          <a:lstStyle/>
          <a:p>
            <a:r>
              <a:rPr lang="en-US" dirty="0"/>
              <a:t>URL</a:t>
            </a:r>
          </a:p>
        </p:txBody>
      </p:sp>
    </p:spTree>
    <p:extLst>
      <p:ext uri="{BB962C8B-B14F-4D97-AF65-F5344CB8AC3E}">
        <p14:creationId xmlns:p14="http://schemas.microsoft.com/office/powerpoint/2010/main" val="767819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199" y="1397255"/>
            <a:ext cx="4040188" cy="43620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199" y="1989969"/>
            <a:ext cx="4040188" cy="26940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397255"/>
            <a:ext cx="4041775" cy="43620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1989969"/>
            <a:ext cx="4041775" cy="26940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463C41C-A487-0C45-A261-16903102544D}" type="datetimeFigureOut">
              <a:rPr lang="en-US" smtClean="0"/>
              <a:t>5/10/2023</a:t>
            </a:fld>
            <a:endParaRPr lang="en-US"/>
          </a:p>
        </p:txBody>
      </p:sp>
      <p:sp>
        <p:nvSpPr>
          <p:cNvPr id="8" name="Footer Placeholder 7"/>
          <p:cNvSpPr>
            <a:spLocks noGrp="1"/>
          </p:cNvSpPr>
          <p:nvPr>
            <p:ph type="ftr" sz="quarter" idx="11"/>
          </p:nvPr>
        </p:nvSpPr>
        <p:spPr/>
        <p:txBody>
          <a:bodyPr/>
          <a:lstStyle/>
          <a:p>
            <a:r>
              <a:rPr lang="en-US" dirty="0"/>
              <a:t>URL</a:t>
            </a:r>
          </a:p>
        </p:txBody>
      </p:sp>
    </p:spTree>
    <p:extLst>
      <p:ext uri="{BB962C8B-B14F-4D97-AF65-F5344CB8AC3E}">
        <p14:creationId xmlns:p14="http://schemas.microsoft.com/office/powerpoint/2010/main" val="2205807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463C41C-A487-0C45-A261-16903102544D}" type="datetimeFigureOut">
              <a:rPr lang="en-US" smtClean="0"/>
              <a:t>5/10/2023</a:t>
            </a:fld>
            <a:endParaRPr lang="en-US"/>
          </a:p>
        </p:txBody>
      </p:sp>
      <p:sp>
        <p:nvSpPr>
          <p:cNvPr id="4" name="Footer Placeholder 3"/>
          <p:cNvSpPr>
            <a:spLocks noGrp="1"/>
          </p:cNvSpPr>
          <p:nvPr>
            <p:ph type="ftr" sz="quarter" idx="11"/>
          </p:nvPr>
        </p:nvSpPr>
        <p:spPr/>
        <p:txBody>
          <a:bodyPr/>
          <a:lstStyle/>
          <a:p>
            <a:r>
              <a:rPr lang="en-US" dirty="0"/>
              <a:t>URL</a:t>
            </a:r>
          </a:p>
        </p:txBody>
      </p:sp>
    </p:spTree>
    <p:extLst>
      <p:ext uri="{BB962C8B-B14F-4D97-AF65-F5344CB8AC3E}">
        <p14:creationId xmlns:p14="http://schemas.microsoft.com/office/powerpoint/2010/main" val="25355401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3C41C-A487-0C45-A261-16903102544D}" type="datetimeFigureOut">
              <a:rPr lang="en-US" smtClean="0"/>
              <a:t>5/10/2023</a:t>
            </a:fld>
            <a:endParaRPr lang="en-US"/>
          </a:p>
        </p:txBody>
      </p:sp>
      <p:sp>
        <p:nvSpPr>
          <p:cNvPr id="3" name="Footer Placeholder 2"/>
          <p:cNvSpPr>
            <a:spLocks noGrp="1"/>
          </p:cNvSpPr>
          <p:nvPr>
            <p:ph type="ftr" sz="quarter" idx="11"/>
          </p:nvPr>
        </p:nvSpPr>
        <p:spPr/>
        <p:txBody>
          <a:bodyPr/>
          <a:lstStyle/>
          <a:p>
            <a:r>
              <a:rPr lang="en-US" dirty="0"/>
              <a:t>URL</a:t>
            </a:r>
          </a:p>
        </p:txBody>
      </p:sp>
    </p:spTree>
    <p:extLst>
      <p:ext uri="{BB962C8B-B14F-4D97-AF65-F5344CB8AC3E}">
        <p14:creationId xmlns:p14="http://schemas.microsoft.com/office/powerpoint/2010/main" val="1410809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679122"/>
            <a:ext cx="3008313" cy="777366"/>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679122"/>
            <a:ext cx="5111750" cy="391550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609519"/>
            <a:ext cx="3008313" cy="298510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463C41C-A487-0C45-A261-16903102544D}" type="datetimeFigureOut">
              <a:rPr lang="en-US" smtClean="0"/>
              <a:t>5/10/2023</a:t>
            </a:fld>
            <a:endParaRPr lang="en-US"/>
          </a:p>
        </p:txBody>
      </p:sp>
      <p:sp>
        <p:nvSpPr>
          <p:cNvPr id="6" name="Footer Placeholder 5"/>
          <p:cNvSpPr>
            <a:spLocks noGrp="1"/>
          </p:cNvSpPr>
          <p:nvPr>
            <p:ph type="ftr" sz="quarter" idx="11"/>
          </p:nvPr>
        </p:nvSpPr>
        <p:spPr/>
        <p:txBody>
          <a:bodyPr/>
          <a:lstStyle/>
          <a:p>
            <a:r>
              <a:rPr lang="en-US" dirty="0"/>
              <a:t>URL</a:t>
            </a:r>
          </a:p>
        </p:txBody>
      </p:sp>
    </p:spTree>
    <p:extLst>
      <p:ext uri="{BB962C8B-B14F-4D97-AF65-F5344CB8AC3E}">
        <p14:creationId xmlns:p14="http://schemas.microsoft.com/office/powerpoint/2010/main" val="2373430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858517"/>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717648"/>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283570"/>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808032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702644"/>
            <a:ext cx="8229600" cy="64406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10179"/>
            <a:ext cx="8229600" cy="29844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7463C41C-A487-0C45-A261-16903102544D}" type="datetimeFigureOut">
              <a:rPr lang="en-US" smtClean="0"/>
              <a:t>5/10/2023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URL</a:t>
            </a:r>
          </a:p>
        </p:txBody>
      </p:sp>
      <p:pic>
        <p:nvPicPr>
          <p:cNvPr id="7" name="Picture 6" descr="MD-flag-background-ppt.png"/>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0" y="0"/>
            <a:ext cx="9143999" cy="571500"/>
          </a:xfrm>
          <a:prstGeom prst="rect">
            <a:avLst/>
          </a:prstGeom>
        </p:spPr>
      </p:pic>
      <p:pic>
        <p:nvPicPr>
          <p:cNvPr id="8" name="Picture 7" descr="UMBC-primary-logo-CMYK-on-black.png"/>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294287" y="86177"/>
            <a:ext cx="1749252" cy="402989"/>
          </a:xfrm>
          <a:prstGeom prst="rect">
            <a:avLst/>
          </a:prstGeom>
        </p:spPr>
      </p:pic>
      <p:pic>
        <p:nvPicPr>
          <p:cNvPr id="10" name="Picture 9" descr="corner-element.pn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919918" y="3901058"/>
            <a:ext cx="1224081" cy="1242442"/>
          </a:xfrm>
          <a:prstGeom prst="rect">
            <a:avLst/>
          </a:prstGeom>
          <a:noFill/>
          <a:ln>
            <a:noFill/>
          </a:ln>
        </p:spPr>
      </p:pic>
    </p:spTree>
    <p:extLst>
      <p:ext uri="{BB962C8B-B14F-4D97-AF65-F5344CB8AC3E}">
        <p14:creationId xmlns:p14="http://schemas.microsoft.com/office/powerpoint/2010/main" val="8029037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datasets/ipythonx/totaltextstr" TargetMode="External"/><Relationship Id="rId2" Type="http://schemas.openxmlformats.org/officeDocument/2006/relationships/hyperlink" Target="https://public.roboflow.com/object-detection/license-plates-us-e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 dirty="0"/>
              <a:t> </a:t>
            </a:r>
            <a:r>
              <a:rPr lang="en" sz="4000" dirty="0">
                <a:latin typeface="Times New Roman" panose="02020603050405020304" pitchFamily="18" charset="0"/>
                <a:cs typeface="Times New Roman" panose="02020603050405020304" pitchFamily="18" charset="0"/>
              </a:rPr>
              <a:t>Number plate detection</a:t>
            </a:r>
            <a:endParaRPr lang="en-US"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p:txBody>
          <a:bodyPr/>
          <a:lstStyle/>
          <a:p>
            <a:endParaRPr lang="en-US"/>
          </a:p>
        </p:txBody>
      </p:sp>
      <p:pic>
        <p:nvPicPr>
          <p:cNvPr id="4" name="Object 1" descr="it is an image taken from random website which shows number plates as is related to our project.&#10;">
            <a:extLst>
              <a:ext uri="{FF2B5EF4-FFF2-40B4-BE49-F238E27FC236}">
                <a16:creationId xmlns:a16="http://schemas.microsoft.com/office/drawing/2014/main" id="{E1BBFE79-847B-7790-D8AD-8845BC66861B}"/>
              </a:ext>
            </a:extLst>
          </p:cNvPr>
          <p:cNvPicPr>
            <a:picLocks noChangeAspect="1"/>
          </p:cNvPicPr>
          <p:nvPr/>
        </p:nvPicPr>
        <p:blipFill rotWithShape="1">
          <a:blip r:embed="rId2"/>
          <a:srcRect b="7764"/>
          <a:stretch/>
        </p:blipFill>
        <p:spPr>
          <a:xfrm>
            <a:off x="0" y="0"/>
            <a:ext cx="9144000" cy="5143500"/>
          </a:xfrm>
          <a:prstGeom prst="rect">
            <a:avLst/>
          </a:prstGeom>
        </p:spPr>
      </p:pic>
    </p:spTree>
    <p:extLst>
      <p:ext uri="{BB962C8B-B14F-4D97-AF65-F5344CB8AC3E}">
        <p14:creationId xmlns:p14="http://schemas.microsoft.com/office/powerpoint/2010/main" val="26894097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collage of cars&#10;&#10;Description automatically generated with medium confidence">
            <a:extLst>
              <a:ext uri="{FF2B5EF4-FFF2-40B4-BE49-F238E27FC236}">
                <a16:creationId xmlns:a16="http://schemas.microsoft.com/office/drawing/2014/main" id="{9A225A2E-BAAD-193C-2668-2C66230B02C7}"/>
              </a:ext>
            </a:extLst>
          </p:cNvPr>
          <p:cNvPicPr>
            <a:picLocks noGrp="1" noChangeAspect="1"/>
          </p:cNvPicPr>
          <p:nvPr>
            <p:ph sz="half" idx="2"/>
          </p:nvPr>
        </p:nvPicPr>
        <p:blipFill>
          <a:blip r:embed="rId2"/>
          <a:stretch>
            <a:fillRect/>
          </a:stretch>
        </p:blipFill>
        <p:spPr>
          <a:xfrm>
            <a:off x="485075" y="1049610"/>
            <a:ext cx="3635103" cy="3635103"/>
          </a:xfrm>
        </p:spPr>
      </p:pic>
      <p:pic>
        <p:nvPicPr>
          <p:cNvPr id="10" name="Content Placeholder 9" descr="A collage of cars&#10;&#10;Description automatically generated with medium confidence">
            <a:extLst>
              <a:ext uri="{FF2B5EF4-FFF2-40B4-BE49-F238E27FC236}">
                <a16:creationId xmlns:a16="http://schemas.microsoft.com/office/drawing/2014/main" id="{158FC54E-5C8A-3E94-E78C-E75390208201}"/>
              </a:ext>
            </a:extLst>
          </p:cNvPr>
          <p:cNvPicPr>
            <a:picLocks noGrp="1" noChangeAspect="1"/>
          </p:cNvPicPr>
          <p:nvPr>
            <p:ph sz="quarter" idx="4"/>
          </p:nvPr>
        </p:nvPicPr>
        <p:blipFill>
          <a:blip r:embed="rId3"/>
          <a:stretch>
            <a:fillRect/>
          </a:stretch>
        </p:blipFill>
        <p:spPr>
          <a:xfrm>
            <a:off x="4668259" y="1049610"/>
            <a:ext cx="3635103" cy="3635103"/>
          </a:xfrm>
        </p:spPr>
      </p:pic>
    </p:spTree>
    <p:extLst>
      <p:ext uri="{BB962C8B-B14F-4D97-AF65-F5344CB8AC3E}">
        <p14:creationId xmlns:p14="http://schemas.microsoft.com/office/powerpoint/2010/main" val="30554949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picture containing text, screenshot, diagram, rectangle&#10;&#10;Description automatically generated">
            <a:extLst>
              <a:ext uri="{FF2B5EF4-FFF2-40B4-BE49-F238E27FC236}">
                <a16:creationId xmlns:a16="http://schemas.microsoft.com/office/drawing/2014/main" id="{8C8D7D5E-302C-5D62-8521-1FBEE9A66E5C}"/>
              </a:ext>
            </a:extLst>
          </p:cNvPr>
          <p:cNvPicPr>
            <a:picLocks noGrp="1" noChangeAspect="1"/>
          </p:cNvPicPr>
          <p:nvPr>
            <p:ph sz="half" idx="2"/>
          </p:nvPr>
        </p:nvPicPr>
        <p:blipFill>
          <a:blip r:embed="rId2"/>
          <a:stretch>
            <a:fillRect/>
          </a:stretch>
        </p:blipFill>
        <p:spPr>
          <a:xfrm>
            <a:off x="149845" y="1129553"/>
            <a:ext cx="4553748" cy="3415311"/>
          </a:xfrm>
        </p:spPr>
      </p:pic>
      <p:pic>
        <p:nvPicPr>
          <p:cNvPr id="10" name="Content Placeholder 9" descr="A picture containing text, diagram, rectangle, design&#10;&#10;Description automatically generated">
            <a:extLst>
              <a:ext uri="{FF2B5EF4-FFF2-40B4-BE49-F238E27FC236}">
                <a16:creationId xmlns:a16="http://schemas.microsoft.com/office/drawing/2014/main" id="{86F6C2C7-DB1A-6879-6128-5351484F09C2}"/>
              </a:ext>
            </a:extLst>
          </p:cNvPr>
          <p:cNvPicPr>
            <a:picLocks noGrp="1" noChangeAspect="1"/>
          </p:cNvPicPr>
          <p:nvPr>
            <p:ph sz="quarter" idx="4"/>
          </p:nvPr>
        </p:nvPicPr>
        <p:blipFill>
          <a:blip r:embed="rId3"/>
          <a:stretch>
            <a:fillRect/>
          </a:stretch>
        </p:blipFill>
        <p:spPr>
          <a:xfrm>
            <a:off x="4916245" y="1030956"/>
            <a:ext cx="3560781" cy="3653757"/>
          </a:xfrm>
        </p:spPr>
      </p:pic>
    </p:spTree>
    <p:extLst>
      <p:ext uri="{BB962C8B-B14F-4D97-AF65-F5344CB8AC3E}">
        <p14:creationId xmlns:p14="http://schemas.microsoft.com/office/powerpoint/2010/main" val="16036807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picture containing text, diagram, line, plot&#10;&#10;Description automatically generated">
            <a:extLst>
              <a:ext uri="{FF2B5EF4-FFF2-40B4-BE49-F238E27FC236}">
                <a16:creationId xmlns:a16="http://schemas.microsoft.com/office/drawing/2014/main" id="{306C8A6A-770D-F292-8FE6-127902ED1A84}"/>
              </a:ext>
            </a:extLst>
          </p:cNvPr>
          <p:cNvPicPr>
            <a:picLocks noGrp="1" noChangeAspect="1"/>
          </p:cNvPicPr>
          <p:nvPr>
            <p:ph sz="half" idx="2"/>
          </p:nvPr>
        </p:nvPicPr>
        <p:blipFill>
          <a:blip r:embed="rId2"/>
          <a:stretch>
            <a:fillRect/>
          </a:stretch>
        </p:blipFill>
        <p:spPr>
          <a:xfrm>
            <a:off x="457200" y="761247"/>
            <a:ext cx="4653373" cy="4019601"/>
          </a:xfrm>
        </p:spPr>
      </p:pic>
      <p:pic>
        <p:nvPicPr>
          <p:cNvPr id="10" name="Content Placeholder 9" descr="A picture containing text, diagram, line, plot&#10;&#10;Description automatically generated">
            <a:extLst>
              <a:ext uri="{FF2B5EF4-FFF2-40B4-BE49-F238E27FC236}">
                <a16:creationId xmlns:a16="http://schemas.microsoft.com/office/drawing/2014/main" id="{ECE6C88C-BBBE-0AC4-912A-EC6A8CB004E6}"/>
              </a:ext>
            </a:extLst>
          </p:cNvPr>
          <p:cNvPicPr>
            <a:picLocks noGrp="1" noChangeAspect="1"/>
          </p:cNvPicPr>
          <p:nvPr>
            <p:ph sz="quarter" idx="4"/>
          </p:nvPr>
        </p:nvPicPr>
        <p:blipFill>
          <a:blip r:embed="rId3"/>
          <a:stretch>
            <a:fillRect/>
          </a:stretch>
        </p:blipFill>
        <p:spPr>
          <a:xfrm>
            <a:off x="3988809" y="1549101"/>
            <a:ext cx="4848442" cy="3231747"/>
          </a:xfrm>
        </p:spPr>
      </p:pic>
    </p:spTree>
    <p:extLst>
      <p:ext uri="{BB962C8B-B14F-4D97-AF65-F5344CB8AC3E}">
        <p14:creationId xmlns:p14="http://schemas.microsoft.com/office/powerpoint/2010/main" val="4647819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picture containing text, diagram, line, number&#10;&#10;Description automatically generated">
            <a:extLst>
              <a:ext uri="{FF2B5EF4-FFF2-40B4-BE49-F238E27FC236}">
                <a16:creationId xmlns:a16="http://schemas.microsoft.com/office/drawing/2014/main" id="{7F17328B-DDFD-9152-24FB-76E43805E039}"/>
              </a:ext>
            </a:extLst>
          </p:cNvPr>
          <p:cNvPicPr>
            <a:picLocks noGrp="1" noChangeAspect="1"/>
          </p:cNvPicPr>
          <p:nvPr>
            <p:ph sz="half" idx="2"/>
          </p:nvPr>
        </p:nvPicPr>
        <p:blipFill>
          <a:blip r:embed="rId2"/>
          <a:stretch>
            <a:fillRect/>
          </a:stretch>
        </p:blipFill>
        <p:spPr>
          <a:xfrm>
            <a:off x="693867" y="742278"/>
            <a:ext cx="7557247" cy="4055633"/>
          </a:xfrm>
        </p:spPr>
      </p:pic>
    </p:spTree>
    <p:extLst>
      <p:ext uri="{BB962C8B-B14F-4D97-AF65-F5344CB8AC3E}">
        <p14:creationId xmlns:p14="http://schemas.microsoft.com/office/powerpoint/2010/main" val="8736916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14E15-BDCA-EC48-6C95-15702E14526B}"/>
              </a:ext>
            </a:extLst>
          </p:cNvPr>
          <p:cNvSpPr>
            <a:spLocks noGrp="1"/>
          </p:cNvSpPr>
          <p:nvPr>
            <p:ph type="title"/>
          </p:nvPr>
        </p:nvSpPr>
        <p:spPr/>
        <p:txBody>
          <a:bodyPr>
            <a:noAutofit/>
          </a:bodyPr>
          <a:lstStyle/>
          <a:p>
            <a:r>
              <a:rPr lang="en" sz="3600" dirty="0">
                <a:latin typeface="Times New Roman" panose="02020603050405020304" pitchFamily="18" charset="0"/>
                <a:cs typeface="Times New Roman" panose="02020603050405020304" pitchFamily="18" charset="0"/>
              </a:rPr>
              <a:t>Methodology</a:t>
            </a:r>
            <a:endParaRPr lang="en-US"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F1F7692-C829-078F-BE86-10B5885A1BFD}"/>
              </a:ext>
            </a:extLst>
          </p:cNvPr>
          <p:cNvSpPr>
            <a:spLocks noGrp="1"/>
          </p:cNvSpPr>
          <p:nvPr>
            <p:ph idx="1"/>
          </p:nvPr>
        </p:nvSpPr>
        <p:spPr/>
        <p:txBody>
          <a:bodyPr/>
          <a:lstStyle/>
          <a:p>
            <a:pPr marL="0" lvl="0" indent="0" algn="l" rtl="0">
              <a:spcBef>
                <a:spcPts val="0"/>
              </a:spcBef>
              <a:spcAft>
                <a:spcPts val="0"/>
              </a:spcAft>
              <a:buNone/>
            </a:pPr>
            <a:r>
              <a:rPr lang="en-US" sz="2000" dirty="0">
                <a:latin typeface="Times New Roman" panose="02020603050405020304" pitchFamily="18" charset="0"/>
                <a:cs typeface="Times New Roman" panose="02020603050405020304" pitchFamily="18" charset="0"/>
              </a:rPr>
              <a:t>The box containing the number plate is later cropped and the resultant image is as shown below</a:t>
            </a:r>
          </a:p>
          <a:p>
            <a:pPr marL="0" lvl="0" indent="0" algn="l" rtl="0">
              <a:spcBef>
                <a:spcPts val="0"/>
              </a:spcBef>
              <a:spcAft>
                <a:spcPts val="0"/>
              </a:spcAft>
              <a:buNone/>
            </a:pPr>
            <a:endParaRPr lang="en-US" dirty="0"/>
          </a:p>
          <a:p>
            <a:endParaRPr lang="en-US" dirty="0"/>
          </a:p>
        </p:txBody>
      </p:sp>
      <p:pic>
        <p:nvPicPr>
          <p:cNvPr id="4" name="Google Shape;111;p22">
            <a:extLst>
              <a:ext uri="{FF2B5EF4-FFF2-40B4-BE49-F238E27FC236}">
                <a16:creationId xmlns:a16="http://schemas.microsoft.com/office/drawing/2014/main" id="{E1770463-A3F2-CEC3-1B48-DEE776ADBDCE}"/>
              </a:ext>
            </a:extLst>
          </p:cNvPr>
          <p:cNvPicPr preferRelativeResize="0"/>
          <p:nvPr/>
        </p:nvPicPr>
        <p:blipFill>
          <a:blip r:embed="rId2">
            <a:alphaModFix/>
          </a:blip>
          <a:stretch>
            <a:fillRect/>
          </a:stretch>
        </p:blipFill>
        <p:spPr>
          <a:xfrm>
            <a:off x="2449522" y="2571750"/>
            <a:ext cx="4632230" cy="1784850"/>
          </a:xfrm>
          <a:prstGeom prst="rect">
            <a:avLst/>
          </a:prstGeom>
          <a:noFill/>
          <a:ln>
            <a:noFill/>
          </a:ln>
        </p:spPr>
      </p:pic>
    </p:spTree>
    <p:extLst>
      <p:ext uri="{BB962C8B-B14F-4D97-AF65-F5344CB8AC3E}">
        <p14:creationId xmlns:p14="http://schemas.microsoft.com/office/powerpoint/2010/main" val="29039878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ollage of images&#10;&#10;Description automatically generated with low confidence">
            <a:extLst>
              <a:ext uri="{FF2B5EF4-FFF2-40B4-BE49-F238E27FC236}">
                <a16:creationId xmlns:a16="http://schemas.microsoft.com/office/drawing/2014/main" id="{FAD744A3-D2ED-0A8B-D74C-07BE29F2BF49}"/>
              </a:ext>
            </a:extLst>
          </p:cNvPr>
          <p:cNvPicPr>
            <a:picLocks noGrp="1" noChangeAspect="1"/>
          </p:cNvPicPr>
          <p:nvPr>
            <p:ph idx="1"/>
          </p:nvPr>
        </p:nvPicPr>
        <p:blipFill>
          <a:blip r:embed="rId2"/>
          <a:stretch>
            <a:fillRect/>
          </a:stretch>
        </p:blipFill>
        <p:spPr>
          <a:xfrm>
            <a:off x="226922" y="817581"/>
            <a:ext cx="4077148" cy="4077148"/>
          </a:xfrm>
        </p:spPr>
      </p:pic>
      <p:pic>
        <p:nvPicPr>
          <p:cNvPr id="7" name="Picture 6" descr="A screenshot of a computer&#10;&#10;Description automatically generated with low confidence">
            <a:extLst>
              <a:ext uri="{FF2B5EF4-FFF2-40B4-BE49-F238E27FC236}">
                <a16:creationId xmlns:a16="http://schemas.microsoft.com/office/drawing/2014/main" id="{ABE995E3-F5E9-01B4-CC30-7B0B7EAFC04C}"/>
              </a:ext>
            </a:extLst>
          </p:cNvPr>
          <p:cNvPicPr>
            <a:picLocks noChangeAspect="1"/>
          </p:cNvPicPr>
          <p:nvPr/>
        </p:nvPicPr>
        <p:blipFill>
          <a:blip r:embed="rId3"/>
          <a:stretch>
            <a:fillRect/>
          </a:stretch>
        </p:blipFill>
        <p:spPr>
          <a:xfrm>
            <a:off x="4721935" y="817581"/>
            <a:ext cx="3992432" cy="3992432"/>
          </a:xfrm>
          <a:prstGeom prst="rect">
            <a:avLst/>
          </a:prstGeom>
        </p:spPr>
      </p:pic>
    </p:spTree>
    <p:extLst>
      <p:ext uri="{BB962C8B-B14F-4D97-AF65-F5344CB8AC3E}">
        <p14:creationId xmlns:p14="http://schemas.microsoft.com/office/powerpoint/2010/main" val="346311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screenshot, diagram&#10;&#10;Description automatically generated">
            <a:extLst>
              <a:ext uri="{FF2B5EF4-FFF2-40B4-BE49-F238E27FC236}">
                <a16:creationId xmlns:a16="http://schemas.microsoft.com/office/drawing/2014/main" id="{1ABD2129-CF8D-2FF2-DA4A-73D79A73DA3D}"/>
              </a:ext>
            </a:extLst>
          </p:cNvPr>
          <p:cNvPicPr>
            <a:picLocks noGrp="1" noChangeAspect="1"/>
          </p:cNvPicPr>
          <p:nvPr>
            <p:ph idx="1"/>
          </p:nvPr>
        </p:nvPicPr>
        <p:blipFill>
          <a:blip r:embed="rId2"/>
          <a:stretch>
            <a:fillRect/>
          </a:stretch>
        </p:blipFill>
        <p:spPr>
          <a:xfrm>
            <a:off x="345688" y="880829"/>
            <a:ext cx="3679902" cy="3914195"/>
          </a:xfrm>
        </p:spPr>
      </p:pic>
      <p:pic>
        <p:nvPicPr>
          <p:cNvPr id="7" name="Picture 6" descr="A picture containing text, line, screenshot, diagram&#10;&#10;Description automatically generated">
            <a:extLst>
              <a:ext uri="{FF2B5EF4-FFF2-40B4-BE49-F238E27FC236}">
                <a16:creationId xmlns:a16="http://schemas.microsoft.com/office/drawing/2014/main" id="{D1F9BB63-CC71-38DE-84CD-1B3519414020}"/>
              </a:ext>
            </a:extLst>
          </p:cNvPr>
          <p:cNvPicPr>
            <a:picLocks noChangeAspect="1"/>
          </p:cNvPicPr>
          <p:nvPr/>
        </p:nvPicPr>
        <p:blipFill>
          <a:blip r:embed="rId3"/>
          <a:stretch>
            <a:fillRect/>
          </a:stretch>
        </p:blipFill>
        <p:spPr>
          <a:xfrm>
            <a:off x="4114802" y="1014762"/>
            <a:ext cx="4895384" cy="4028378"/>
          </a:xfrm>
          <a:prstGeom prst="rect">
            <a:avLst/>
          </a:prstGeom>
        </p:spPr>
      </p:pic>
    </p:spTree>
    <p:extLst>
      <p:ext uri="{BB962C8B-B14F-4D97-AF65-F5344CB8AC3E}">
        <p14:creationId xmlns:p14="http://schemas.microsoft.com/office/powerpoint/2010/main" val="1923369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diagram, line, text, map&#10;&#10;Description automatically generated">
            <a:extLst>
              <a:ext uri="{FF2B5EF4-FFF2-40B4-BE49-F238E27FC236}">
                <a16:creationId xmlns:a16="http://schemas.microsoft.com/office/drawing/2014/main" id="{1A3629DF-F507-0697-A164-A087FE22ABF3}"/>
              </a:ext>
            </a:extLst>
          </p:cNvPr>
          <p:cNvPicPr>
            <a:picLocks noGrp="1" noChangeAspect="1"/>
          </p:cNvPicPr>
          <p:nvPr>
            <p:ph idx="1"/>
          </p:nvPr>
        </p:nvPicPr>
        <p:blipFill>
          <a:blip r:embed="rId2"/>
          <a:stretch>
            <a:fillRect/>
          </a:stretch>
        </p:blipFill>
        <p:spPr>
          <a:xfrm>
            <a:off x="270649" y="1014686"/>
            <a:ext cx="4476750" cy="3579540"/>
          </a:xfrm>
        </p:spPr>
      </p:pic>
      <p:pic>
        <p:nvPicPr>
          <p:cNvPr id="7" name="Picture 6" descr="A picture containing text, diagram, line, map&#10;&#10;Description automatically generated">
            <a:extLst>
              <a:ext uri="{FF2B5EF4-FFF2-40B4-BE49-F238E27FC236}">
                <a16:creationId xmlns:a16="http://schemas.microsoft.com/office/drawing/2014/main" id="{A6D26C60-C846-BB55-2C7D-43EBB7385071}"/>
              </a:ext>
            </a:extLst>
          </p:cNvPr>
          <p:cNvPicPr>
            <a:picLocks noChangeAspect="1"/>
          </p:cNvPicPr>
          <p:nvPr/>
        </p:nvPicPr>
        <p:blipFill>
          <a:blip r:embed="rId3"/>
          <a:stretch>
            <a:fillRect/>
          </a:stretch>
        </p:blipFill>
        <p:spPr>
          <a:xfrm>
            <a:off x="4449337" y="1014687"/>
            <a:ext cx="4476751" cy="3668826"/>
          </a:xfrm>
          <a:prstGeom prst="rect">
            <a:avLst/>
          </a:prstGeom>
        </p:spPr>
      </p:pic>
    </p:spTree>
    <p:extLst>
      <p:ext uri="{BB962C8B-B14F-4D97-AF65-F5344CB8AC3E}">
        <p14:creationId xmlns:p14="http://schemas.microsoft.com/office/powerpoint/2010/main" val="20346764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diagram, line, number&#10;&#10;Description automatically generated">
            <a:extLst>
              <a:ext uri="{FF2B5EF4-FFF2-40B4-BE49-F238E27FC236}">
                <a16:creationId xmlns:a16="http://schemas.microsoft.com/office/drawing/2014/main" id="{F0EBFABA-7285-A273-C126-F3F071AC0100}"/>
              </a:ext>
            </a:extLst>
          </p:cNvPr>
          <p:cNvPicPr>
            <a:picLocks noGrp="1" noChangeAspect="1"/>
          </p:cNvPicPr>
          <p:nvPr>
            <p:ph idx="1"/>
          </p:nvPr>
        </p:nvPicPr>
        <p:blipFill>
          <a:blip r:embed="rId2"/>
          <a:stretch>
            <a:fillRect/>
          </a:stretch>
        </p:blipFill>
        <p:spPr>
          <a:xfrm>
            <a:off x="446049" y="657844"/>
            <a:ext cx="8352263" cy="4036742"/>
          </a:xfrm>
        </p:spPr>
      </p:pic>
    </p:spTree>
    <p:extLst>
      <p:ext uri="{BB962C8B-B14F-4D97-AF65-F5344CB8AC3E}">
        <p14:creationId xmlns:p14="http://schemas.microsoft.com/office/powerpoint/2010/main" val="38994162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2C34C-554E-1961-81F6-0C1BAE8E87BB}"/>
              </a:ext>
            </a:extLst>
          </p:cNvPr>
          <p:cNvSpPr>
            <a:spLocks noGrp="1"/>
          </p:cNvSpPr>
          <p:nvPr>
            <p:ph type="title"/>
          </p:nvPr>
        </p:nvSpPr>
        <p:spPr/>
        <p:txBody>
          <a:bodyPr>
            <a:noAutofit/>
          </a:bodyPr>
          <a:lstStyle/>
          <a:p>
            <a:r>
              <a:rPr lang="en" sz="3600" dirty="0">
                <a:latin typeface="Times New Roman" panose="02020603050405020304" pitchFamily="18" charset="0"/>
                <a:cs typeface="Times New Roman" panose="02020603050405020304" pitchFamily="18" charset="0"/>
              </a:rPr>
              <a:t>Methodology - Text segmentation</a:t>
            </a:r>
            <a:endParaRPr lang="en-US"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91CC75C-0799-7883-06FB-4915760CC439}"/>
              </a:ext>
            </a:extLst>
          </p:cNvPr>
          <p:cNvSpPr>
            <a:spLocks noGrp="1"/>
          </p:cNvSpPr>
          <p:nvPr>
            <p:ph idx="1"/>
          </p:nvPr>
        </p:nvSpPr>
        <p:spPr/>
        <p:txBody>
          <a:bodyPr/>
          <a:lstStyle/>
          <a:p>
            <a:pPr marL="0" lvl="0" indent="0" algn="l" rtl="0">
              <a:spcBef>
                <a:spcPts val="0"/>
              </a:spcBef>
              <a:spcAft>
                <a:spcPts val="0"/>
              </a:spcAft>
              <a:buNone/>
            </a:pPr>
            <a:r>
              <a:rPr lang="en-US" sz="2000" dirty="0">
                <a:latin typeface="Times New Roman" panose="02020603050405020304" pitchFamily="18" charset="0"/>
                <a:cs typeface="Times New Roman" panose="02020603050405020304" pitchFamily="18" charset="0"/>
              </a:rPr>
              <a:t>Then text segmentation is performed to extract the text from the number plate</a:t>
            </a:r>
          </a:p>
          <a:p>
            <a:pPr marL="0" lvl="0" indent="0" algn="l" rtl="0">
              <a:spcBef>
                <a:spcPts val="0"/>
              </a:spcBef>
              <a:spcAft>
                <a:spcPts val="0"/>
              </a:spcAft>
              <a:buNone/>
            </a:pPr>
            <a:r>
              <a:rPr lang="en-US" sz="2000" dirty="0">
                <a:latin typeface="Times New Roman" panose="02020603050405020304" pitchFamily="18" charset="0"/>
                <a:cs typeface="Times New Roman" panose="02020603050405020304" pitchFamily="18" charset="0"/>
              </a:rPr>
              <a:t>The resulting output is as shown below</a:t>
            </a:r>
          </a:p>
          <a:p>
            <a:pPr marL="0" lvl="0" indent="0" algn="l" rtl="0">
              <a:spcBef>
                <a:spcPts val="0"/>
              </a:spcBef>
              <a:spcAft>
                <a:spcPts val="0"/>
              </a:spcAft>
              <a:buNone/>
            </a:pPr>
            <a:endParaRPr lang="en-US" dirty="0"/>
          </a:p>
          <a:p>
            <a:endParaRPr lang="en-US" dirty="0"/>
          </a:p>
        </p:txBody>
      </p:sp>
      <p:pic>
        <p:nvPicPr>
          <p:cNvPr id="4" name="Google Shape;118;p23">
            <a:extLst>
              <a:ext uri="{FF2B5EF4-FFF2-40B4-BE49-F238E27FC236}">
                <a16:creationId xmlns:a16="http://schemas.microsoft.com/office/drawing/2014/main" id="{783DF84E-2629-DAB1-88C2-3403B2B8B207}"/>
              </a:ext>
            </a:extLst>
          </p:cNvPr>
          <p:cNvPicPr preferRelativeResize="0"/>
          <p:nvPr/>
        </p:nvPicPr>
        <p:blipFill>
          <a:blip r:embed="rId2">
            <a:alphaModFix/>
          </a:blip>
          <a:stretch>
            <a:fillRect/>
          </a:stretch>
        </p:blipFill>
        <p:spPr>
          <a:xfrm>
            <a:off x="1915850" y="2653650"/>
            <a:ext cx="5885512" cy="572700"/>
          </a:xfrm>
          <a:prstGeom prst="rect">
            <a:avLst/>
          </a:prstGeom>
          <a:noFill/>
          <a:ln>
            <a:noFill/>
          </a:ln>
        </p:spPr>
      </p:pic>
    </p:spTree>
    <p:extLst>
      <p:ext uri="{BB962C8B-B14F-4D97-AF65-F5344CB8AC3E}">
        <p14:creationId xmlns:p14="http://schemas.microsoft.com/office/powerpoint/2010/main" val="3588302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72B04-7DE3-F8E7-364A-7D4AA21F2EB8}"/>
              </a:ext>
            </a:extLst>
          </p:cNvPr>
          <p:cNvSpPr>
            <a:spLocks noGrp="1"/>
          </p:cNvSpPr>
          <p:nvPr>
            <p:ph type="title"/>
          </p:nvPr>
        </p:nvSpPr>
        <p:spPr/>
        <p:txBody>
          <a:bodyPr>
            <a:noAutofit/>
          </a:bodyPr>
          <a:lstStyle/>
          <a:p>
            <a:r>
              <a:rPr lang="en" sz="3600" dirty="0">
                <a:latin typeface="Times New Roman" panose="02020603050405020304" pitchFamily="18" charset="0"/>
                <a:cs typeface="Times New Roman" panose="02020603050405020304" pitchFamily="18" charset="0"/>
              </a:rPr>
              <a:t>Introduction</a:t>
            </a:r>
            <a:endParaRPr lang="en-US"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1DF34FE-1B80-F876-354B-6247ADBC3F2C}"/>
              </a:ext>
            </a:extLst>
          </p:cNvPr>
          <p:cNvSpPr>
            <a:spLocks noGrp="1"/>
          </p:cNvSpPr>
          <p:nvPr>
            <p:ph idx="1"/>
          </p:nvPr>
        </p:nvSpPr>
        <p:spPr/>
        <p:txBody>
          <a:bodyPr>
            <a:normAutofit fontScale="92500"/>
          </a:bodyPr>
          <a:lstStyle/>
          <a:p>
            <a:pPr marL="0" lvl="0" indent="0" algn="l" rtl="0">
              <a:lnSpc>
                <a:spcPct val="115000"/>
              </a:lnSpc>
              <a:spcBef>
                <a:spcPts val="0"/>
              </a:spcBef>
              <a:spcAft>
                <a:spcPts val="0"/>
              </a:spcAft>
              <a:buSzPts val="1800"/>
              <a:buNone/>
            </a:pPr>
            <a:r>
              <a:rPr lang="en-US" sz="2200" dirty="0">
                <a:latin typeface="Times New Roman" panose="02020603050405020304" pitchFamily="18" charset="0"/>
                <a:cs typeface="Times New Roman" panose="02020603050405020304" pitchFamily="18" charset="0"/>
              </a:rPr>
              <a:t>Our project aims to detect the number plate and extract the registration number of a vehicle in real-time using machine learning.</a:t>
            </a:r>
          </a:p>
          <a:p>
            <a:pPr marL="0" lvl="0" indent="0" algn="l" rtl="0">
              <a:lnSpc>
                <a:spcPct val="115000"/>
              </a:lnSpc>
              <a:spcBef>
                <a:spcPts val="1200"/>
              </a:spcBef>
              <a:spcAft>
                <a:spcPts val="0"/>
              </a:spcAft>
              <a:buSzPts val="1800"/>
              <a:buNone/>
            </a:pPr>
            <a:r>
              <a:rPr lang="en-US" sz="2200" dirty="0">
                <a:latin typeface="Times New Roman" panose="02020603050405020304" pitchFamily="18" charset="0"/>
                <a:cs typeface="Times New Roman" panose="02020603050405020304" pitchFamily="18" charset="0"/>
              </a:rPr>
              <a:t>Number plate detection has many use cases</a:t>
            </a:r>
          </a:p>
          <a:p>
            <a:pPr marL="457200" lvl="0" indent="-342900" algn="l" rtl="0">
              <a:lnSpc>
                <a:spcPct val="115000"/>
              </a:lnSpc>
              <a:spcBef>
                <a:spcPts val="1200"/>
              </a:spcBef>
              <a:spcAft>
                <a:spcPts val="0"/>
              </a:spcAft>
              <a:buSzPts val="1800"/>
              <a:buChar char="●"/>
            </a:pPr>
            <a:r>
              <a:rPr lang="en-US" sz="2200" dirty="0">
                <a:latin typeface="Times New Roman" panose="02020603050405020304" pitchFamily="18" charset="0"/>
                <a:cs typeface="Times New Roman" panose="02020603050405020304" pitchFamily="18" charset="0"/>
              </a:rPr>
              <a:t>Government can use it to detect number plates of people breaking rules and  fine them.</a:t>
            </a:r>
          </a:p>
          <a:p>
            <a:pPr marL="457200" lvl="0" indent="-342900" algn="l" rtl="0">
              <a:lnSpc>
                <a:spcPct val="115000"/>
              </a:lnSpc>
              <a:spcBef>
                <a:spcPts val="0"/>
              </a:spcBef>
              <a:spcAft>
                <a:spcPts val="0"/>
              </a:spcAft>
              <a:buSzPts val="1800"/>
              <a:buChar char="●"/>
            </a:pPr>
            <a:r>
              <a:rPr lang="en-US" sz="2200" dirty="0">
                <a:latin typeface="Times New Roman" panose="02020603050405020304" pitchFamily="18" charset="0"/>
                <a:cs typeface="Times New Roman" panose="02020603050405020304" pitchFamily="18" charset="0"/>
              </a:rPr>
              <a:t>Buildings can detect the numbers to maintain record of vehicles entered.</a:t>
            </a:r>
          </a:p>
          <a:p>
            <a:pPr marL="457200" lvl="0" indent="-342900" algn="l" rtl="0">
              <a:lnSpc>
                <a:spcPct val="115000"/>
              </a:lnSpc>
              <a:spcBef>
                <a:spcPts val="0"/>
              </a:spcBef>
              <a:spcAft>
                <a:spcPts val="0"/>
              </a:spcAft>
              <a:buSzPts val="1800"/>
              <a:buChar char="●"/>
            </a:pPr>
            <a:r>
              <a:rPr lang="en-US" sz="2200" dirty="0">
                <a:latin typeface="Times New Roman" panose="02020603050405020304" pitchFamily="18" charset="0"/>
                <a:cs typeface="Times New Roman" panose="02020603050405020304" pitchFamily="18" charset="0"/>
              </a:rPr>
              <a:t>Toll plazas can automate toll collection process, Etc.</a:t>
            </a:r>
          </a:p>
          <a:p>
            <a:pPr marL="457200" lvl="0" indent="-342900" algn="l" rtl="0">
              <a:lnSpc>
                <a:spcPct val="115000"/>
              </a:lnSpc>
              <a:spcBef>
                <a:spcPts val="0"/>
              </a:spcBef>
              <a:spcAft>
                <a:spcPts val="0"/>
              </a:spcAft>
              <a:buSzPts val="1800"/>
              <a:buChar char="●"/>
            </a:pPr>
            <a:endParaRPr lang="en-US" dirty="0">
              <a:latin typeface="Times New Roman" panose="02020603050405020304" pitchFamily="18" charset="0"/>
              <a:cs typeface="Times New Roman" panose="02020603050405020304" pitchFamily="18" charset="0"/>
            </a:endParaRPr>
          </a:p>
          <a:p>
            <a:pPr marL="0" lvl="0" indent="0" algn="l" rtl="0">
              <a:lnSpc>
                <a:spcPct val="115000"/>
              </a:lnSpc>
              <a:spcBef>
                <a:spcPts val="1200"/>
              </a:spcBef>
              <a:spcAft>
                <a:spcPts val="1200"/>
              </a:spcAft>
              <a:buSzPts val="1800"/>
              <a:buNone/>
            </a:pPr>
            <a:endParaRPr lang="en-US" dirty="0"/>
          </a:p>
          <a:p>
            <a:endParaRPr lang="en-US" dirty="0"/>
          </a:p>
        </p:txBody>
      </p:sp>
    </p:spTree>
    <p:extLst>
      <p:ext uri="{BB962C8B-B14F-4D97-AF65-F5344CB8AC3E}">
        <p14:creationId xmlns:p14="http://schemas.microsoft.com/office/powerpoint/2010/main" val="36997479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ollage of cars&#10;&#10;Description automatically generated with medium confidence">
            <a:extLst>
              <a:ext uri="{FF2B5EF4-FFF2-40B4-BE49-F238E27FC236}">
                <a16:creationId xmlns:a16="http://schemas.microsoft.com/office/drawing/2014/main" id="{F0836B6D-3A1A-273D-38D3-6C5589A5EB98}"/>
              </a:ext>
            </a:extLst>
          </p:cNvPr>
          <p:cNvPicPr>
            <a:picLocks noGrp="1" noChangeAspect="1"/>
          </p:cNvPicPr>
          <p:nvPr>
            <p:ph idx="1"/>
          </p:nvPr>
        </p:nvPicPr>
        <p:blipFill>
          <a:blip r:embed="rId2"/>
          <a:stretch>
            <a:fillRect/>
          </a:stretch>
        </p:blipFill>
        <p:spPr>
          <a:xfrm>
            <a:off x="446049" y="811862"/>
            <a:ext cx="8240751" cy="4083523"/>
          </a:xfrm>
        </p:spPr>
      </p:pic>
    </p:spTree>
    <p:extLst>
      <p:ext uri="{BB962C8B-B14F-4D97-AF65-F5344CB8AC3E}">
        <p14:creationId xmlns:p14="http://schemas.microsoft.com/office/powerpoint/2010/main" val="13641862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6A696-073D-0184-33DB-51EA40A02C05}"/>
              </a:ext>
            </a:extLst>
          </p:cNvPr>
          <p:cNvSpPr>
            <a:spLocks noGrp="1"/>
          </p:cNvSpPr>
          <p:nvPr>
            <p:ph type="title"/>
          </p:nvPr>
        </p:nvSpPr>
        <p:spPr/>
        <p:txBody>
          <a:bodyPr>
            <a:noAutofit/>
          </a:bodyPr>
          <a:lstStyle/>
          <a:p>
            <a:r>
              <a:rPr lang="en" sz="3600" dirty="0">
                <a:latin typeface="Times New Roman" panose="02020603050405020304" pitchFamily="18" charset="0"/>
                <a:cs typeface="Times New Roman" panose="02020603050405020304" pitchFamily="18" charset="0"/>
              </a:rPr>
              <a:t>Conclusion</a:t>
            </a:r>
            <a:endParaRPr lang="en-US"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DAD1EBF-E0FF-A712-262E-100B21EB4636}"/>
              </a:ext>
            </a:extLst>
          </p:cNvPr>
          <p:cNvSpPr>
            <a:spLocks noGrp="1"/>
          </p:cNvSpPr>
          <p:nvPr>
            <p:ph idx="1"/>
          </p:nvPr>
        </p:nvSpPr>
        <p:spPr/>
        <p:txBody>
          <a:bodyPr>
            <a:normAutofit/>
          </a:bodyPr>
          <a:lstStyle/>
          <a:p>
            <a:pPr>
              <a:spcBef>
                <a:spcPts val="0"/>
              </a:spcBef>
            </a:pPr>
            <a:r>
              <a:rPr lang="en-US" sz="1800" dirty="0">
                <a:latin typeface="Times New Roman" panose="02020603050405020304" pitchFamily="18" charset="0"/>
                <a:cs typeface="Times New Roman" panose="02020603050405020304" pitchFamily="18" charset="0"/>
              </a:rPr>
              <a:t>Though the models have taken so much time to train, they have shown extraordinary results in very less epochs.</a:t>
            </a:r>
          </a:p>
          <a:p>
            <a:pPr>
              <a:spcBef>
                <a:spcPts val="0"/>
              </a:spcBef>
            </a:pPr>
            <a:r>
              <a:rPr lang="en-US" sz="1800" dirty="0">
                <a:latin typeface="Times New Roman" panose="02020603050405020304" pitchFamily="18" charset="0"/>
                <a:cs typeface="Times New Roman" panose="02020603050405020304" pitchFamily="18" charset="0"/>
              </a:rPr>
              <a:t>Both the models worked almost perfectly in identifying the number plates in normal conditions. However, the models are not trained to identify number plates in critical conditions like fog, rain etc.</a:t>
            </a:r>
          </a:p>
          <a:p>
            <a:pPr>
              <a:spcBef>
                <a:spcPts val="0"/>
              </a:spcBef>
            </a:pPr>
            <a:r>
              <a:rPr lang="en-US" sz="1800" dirty="0">
                <a:latin typeface="Times New Roman" panose="02020603050405020304" pitchFamily="18" charset="0"/>
                <a:cs typeface="Times New Roman" panose="02020603050405020304" pitchFamily="18" charset="0"/>
              </a:rPr>
              <a:t>The resources used for training the YOLO models in this project are very limited. However, with more resources and more data, the model can easily achieve the state-of-art with less efforts.</a:t>
            </a:r>
          </a:p>
          <a:p>
            <a:endParaRPr lang="en-US" dirty="0"/>
          </a:p>
        </p:txBody>
      </p:sp>
    </p:spTree>
    <p:extLst>
      <p:ext uri="{BB962C8B-B14F-4D97-AF65-F5344CB8AC3E}">
        <p14:creationId xmlns:p14="http://schemas.microsoft.com/office/powerpoint/2010/main" val="3520912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912C2-B9D0-0064-779C-75C1CDB1AC57}"/>
              </a:ext>
            </a:extLst>
          </p:cNvPr>
          <p:cNvSpPr>
            <a:spLocks noGrp="1"/>
          </p:cNvSpPr>
          <p:nvPr>
            <p:ph type="title"/>
          </p:nvPr>
        </p:nvSpPr>
        <p:spPr/>
        <p:txBody>
          <a:bodyPr>
            <a:noAutofit/>
          </a:bodyPr>
          <a:lstStyle/>
          <a:p>
            <a:r>
              <a:rPr lang="en-US" sz="3600" dirty="0">
                <a:latin typeface="Times New Roman" panose="02020603050405020304" pitchFamily="18" charset="0"/>
                <a:cs typeface="Times New Roman" panose="02020603050405020304" pitchFamily="18" charset="0"/>
              </a:rPr>
              <a:t>Dataset</a:t>
            </a:r>
          </a:p>
        </p:txBody>
      </p:sp>
      <p:sp>
        <p:nvSpPr>
          <p:cNvPr id="3" name="Content Placeholder 2">
            <a:extLst>
              <a:ext uri="{FF2B5EF4-FFF2-40B4-BE49-F238E27FC236}">
                <a16:creationId xmlns:a16="http://schemas.microsoft.com/office/drawing/2014/main" id="{8031DD38-DE87-957C-160E-3E690307853C}"/>
              </a:ext>
            </a:extLst>
          </p:cNvPr>
          <p:cNvSpPr>
            <a:spLocks noGrp="1"/>
          </p:cNvSpPr>
          <p:nvPr>
            <p:ph idx="1"/>
          </p:nvPr>
        </p:nvSpPr>
        <p:spPr/>
        <p:txBody>
          <a:bodyPr>
            <a:normAutofit fontScale="70000" lnSpcReduction="20000"/>
          </a:bodyPr>
          <a:lstStyle/>
          <a:p>
            <a:pPr marL="457200" lvl="0" indent="-342900" rtl="0">
              <a:lnSpc>
                <a:spcPct val="115000"/>
              </a:lnSpc>
              <a:spcBef>
                <a:spcPts val="0"/>
              </a:spcBef>
              <a:spcAft>
                <a:spcPts val="0"/>
              </a:spcAft>
              <a:buSzPts val="1800"/>
              <a:buChar char="●"/>
            </a:pPr>
            <a:r>
              <a:rPr lang="en-US" dirty="0"/>
              <a:t>The data has been downloaded from below link</a:t>
            </a:r>
          </a:p>
          <a:p>
            <a:pPr marL="0" lvl="0" indent="0" rtl="0">
              <a:lnSpc>
                <a:spcPct val="115000"/>
              </a:lnSpc>
              <a:spcBef>
                <a:spcPts val="1200"/>
              </a:spcBef>
              <a:spcAft>
                <a:spcPts val="0"/>
              </a:spcAft>
              <a:buSzPts val="1800"/>
              <a:buNone/>
            </a:pPr>
            <a:r>
              <a:rPr lang="en-US" dirty="0"/>
              <a:t>	</a:t>
            </a:r>
            <a:r>
              <a:rPr lang="en-US" u="sng" dirty="0">
                <a:solidFill>
                  <a:schemeClr val="hlink"/>
                </a:solidFill>
                <a:hlinkClick r:id="rId2"/>
              </a:rPr>
              <a:t>https://public.roboflow.com/object-detection/license-plates-us-eu</a:t>
            </a:r>
            <a:endParaRPr lang="en-US" dirty="0"/>
          </a:p>
          <a:p>
            <a:pPr marL="0" lvl="0" indent="0" algn="ctr" rtl="0">
              <a:lnSpc>
                <a:spcPct val="115000"/>
              </a:lnSpc>
              <a:spcBef>
                <a:spcPts val="1200"/>
              </a:spcBef>
              <a:spcAft>
                <a:spcPts val="0"/>
              </a:spcAft>
              <a:buSzPts val="1800"/>
              <a:buNone/>
            </a:pPr>
            <a:r>
              <a:rPr lang="en-US" dirty="0"/>
              <a:t>It contains over 350images of cars with number plates</a:t>
            </a:r>
          </a:p>
          <a:p>
            <a:pPr marL="457200" lvl="0" indent="-342900" rtl="0">
              <a:lnSpc>
                <a:spcPct val="115000"/>
              </a:lnSpc>
              <a:spcBef>
                <a:spcPts val="1200"/>
              </a:spcBef>
              <a:spcAft>
                <a:spcPts val="0"/>
              </a:spcAft>
              <a:buSzPts val="1800"/>
              <a:buChar char="●"/>
            </a:pPr>
            <a:r>
              <a:rPr lang="en-US" dirty="0"/>
              <a:t>For text recognition we use the below dataset which contains 1555 images with text</a:t>
            </a:r>
          </a:p>
          <a:p>
            <a:pPr marL="0" lvl="0" indent="0" algn="ctr" rtl="0">
              <a:lnSpc>
                <a:spcPct val="115000"/>
              </a:lnSpc>
              <a:spcBef>
                <a:spcPts val="1200"/>
              </a:spcBef>
              <a:spcAft>
                <a:spcPts val="1200"/>
              </a:spcAft>
              <a:buSzPts val="1800"/>
              <a:buNone/>
            </a:pPr>
            <a:r>
              <a:rPr lang="en-US" dirty="0">
                <a:hlinkClick r:id="rId3"/>
              </a:rPr>
              <a:t>https://www.kaggle.com/datasets/ipythonx/totaltextstr</a:t>
            </a:r>
            <a:endParaRPr lang="en-US" dirty="0"/>
          </a:p>
          <a:p>
            <a:pPr marL="0" lvl="0" indent="0" algn="l" rtl="0">
              <a:lnSpc>
                <a:spcPct val="115000"/>
              </a:lnSpc>
              <a:spcBef>
                <a:spcPts val="1200"/>
              </a:spcBef>
              <a:spcAft>
                <a:spcPts val="1200"/>
              </a:spcAft>
              <a:buSzPts val="1800"/>
              <a:buNone/>
            </a:pPr>
            <a:endParaRPr lang="en-US" dirty="0"/>
          </a:p>
          <a:p>
            <a:endParaRPr lang="en-US" dirty="0"/>
          </a:p>
        </p:txBody>
      </p:sp>
    </p:spTree>
    <p:extLst>
      <p:ext uri="{BB962C8B-B14F-4D97-AF65-F5344CB8AC3E}">
        <p14:creationId xmlns:p14="http://schemas.microsoft.com/office/powerpoint/2010/main" val="2808532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B438E-0B26-CF70-3418-C2AA149652C1}"/>
              </a:ext>
            </a:extLst>
          </p:cNvPr>
          <p:cNvSpPr>
            <a:spLocks noGrp="1"/>
          </p:cNvSpPr>
          <p:nvPr>
            <p:ph type="title"/>
          </p:nvPr>
        </p:nvSpPr>
        <p:spPr/>
        <p:txBody>
          <a:bodyPr>
            <a:noAutofit/>
          </a:bodyPr>
          <a:lstStyle/>
          <a:p>
            <a:r>
              <a:rPr lang="en" sz="3600" dirty="0">
                <a:latin typeface="Times New Roman" panose="02020603050405020304" pitchFamily="18" charset="0"/>
                <a:cs typeface="Times New Roman" panose="02020603050405020304" pitchFamily="18" charset="0"/>
              </a:rPr>
              <a:t>Objective</a:t>
            </a:r>
            <a:endParaRPr lang="en-US"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AE500D8-E5CD-08B4-C4E2-6101FF3EC559}"/>
              </a:ext>
            </a:extLst>
          </p:cNvPr>
          <p:cNvSpPr>
            <a:spLocks noGrp="1"/>
          </p:cNvSpPr>
          <p:nvPr>
            <p:ph idx="1"/>
          </p:nvPr>
        </p:nvSpPr>
        <p:spPr/>
        <p:txBody>
          <a:bodyPr>
            <a:normAutofit/>
          </a:bodyPr>
          <a:lstStyle/>
          <a:p>
            <a:pPr>
              <a:lnSpc>
                <a:spcPct val="115000"/>
              </a:lnSpc>
              <a:spcBef>
                <a:spcPts val="0"/>
              </a:spcBef>
              <a:buSzPts val="1800"/>
            </a:pPr>
            <a:r>
              <a:rPr lang="en-US" sz="2000" dirty="0">
                <a:latin typeface="Times New Roman" panose="02020603050405020304" pitchFamily="18" charset="0"/>
                <a:cs typeface="Times New Roman" panose="02020603050405020304" pitchFamily="18" charset="0"/>
              </a:rPr>
              <a:t>The objective of this project is to create a model which can detect and extract text from number plate.</a:t>
            </a:r>
          </a:p>
          <a:p>
            <a:pPr>
              <a:lnSpc>
                <a:spcPct val="115000"/>
              </a:lnSpc>
              <a:spcBef>
                <a:spcPts val="1200"/>
              </a:spcBef>
              <a:spcAft>
                <a:spcPts val="1200"/>
              </a:spcAft>
              <a:buSzPts val="1800"/>
            </a:pPr>
            <a:r>
              <a:rPr lang="en-US" sz="2000" dirty="0">
                <a:latin typeface="Times New Roman" panose="02020603050405020304" pitchFamily="18" charset="0"/>
                <a:cs typeface="Times New Roman" panose="02020603050405020304" pitchFamily="18" charset="0"/>
              </a:rPr>
              <a:t>The model should be able to detect it properly while should be able to do it all in real-time.</a:t>
            </a:r>
          </a:p>
          <a:p>
            <a:endParaRPr lang="en-US" dirty="0"/>
          </a:p>
        </p:txBody>
      </p:sp>
    </p:spTree>
    <p:extLst>
      <p:ext uri="{BB962C8B-B14F-4D97-AF65-F5344CB8AC3E}">
        <p14:creationId xmlns:p14="http://schemas.microsoft.com/office/powerpoint/2010/main" val="1617899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A4B57-F1E5-A5B1-7DA8-CEA373AD022B}"/>
              </a:ext>
            </a:extLst>
          </p:cNvPr>
          <p:cNvSpPr>
            <a:spLocks noGrp="1"/>
          </p:cNvSpPr>
          <p:nvPr>
            <p:ph type="title"/>
          </p:nvPr>
        </p:nvSpPr>
        <p:spPr>
          <a:xfrm>
            <a:off x="457200" y="679122"/>
            <a:ext cx="3008313" cy="777366"/>
          </a:xfrm>
        </p:spPr>
        <p:txBody>
          <a:bodyPr anchor="b">
            <a:normAutofit/>
          </a:bodyPr>
          <a:lstStyle/>
          <a:p>
            <a:r>
              <a:rPr lang="en"/>
              <a:t>Existing work</a:t>
            </a:r>
            <a:endParaRPr lang="en-US"/>
          </a:p>
        </p:txBody>
      </p:sp>
      <p:pic>
        <p:nvPicPr>
          <p:cNvPr id="4" name="Object 1" descr="/tmp/beautiful_ai_exports/296961aa-216d-4ce5-8a6f-05640c252c9d.jpg">
            <a:extLst>
              <a:ext uri="{FF2B5EF4-FFF2-40B4-BE49-F238E27FC236}">
                <a16:creationId xmlns:a16="http://schemas.microsoft.com/office/drawing/2014/main" id="{B1D16FFD-1162-D9A7-05EF-93CE8978A9FA}"/>
              </a:ext>
            </a:extLst>
          </p:cNvPr>
          <p:cNvPicPr>
            <a:picLocks noChangeAspect="1"/>
          </p:cNvPicPr>
          <p:nvPr/>
        </p:nvPicPr>
        <p:blipFill rotWithShape="1">
          <a:blip r:embed="rId2"/>
          <a:srcRect b="15332"/>
          <a:stretch/>
        </p:blipFill>
        <p:spPr>
          <a:xfrm>
            <a:off x="4175184" y="1456488"/>
            <a:ext cx="4511615" cy="2527418"/>
          </a:xfrm>
          <a:prstGeom prst="rect">
            <a:avLst/>
          </a:prstGeom>
          <a:noFill/>
        </p:spPr>
      </p:pic>
      <p:sp>
        <p:nvSpPr>
          <p:cNvPr id="3" name="Content Placeholder 2">
            <a:extLst>
              <a:ext uri="{FF2B5EF4-FFF2-40B4-BE49-F238E27FC236}">
                <a16:creationId xmlns:a16="http://schemas.microsoft.com/office/drawing/2014/main" id="{57B23761-FA32-136C-15D8-DFD20CB4A32D}"/>
              </a:ext>
            </a:extLst>
          </p:cNvPr>
          <p:cNvSpPr>
            <a:spLocks noGrp="1"/>
          </p:cNvSpPr>
          <p:nvPr>
            <p:ph type="body" sz="half" idx="2"/>
          </p:nvPr>
        </p:nvSpPr>
        <p:spPr>
          <a:xfrm>
            <a:off x="457201" y="1609519"/>
            <a:ext cx="3493697" cy="2985104"/>
          </a:xfrm>
        </p:spPr>
        <p:txBody>
          <a:bodyPr>
            <a:normAutofit/>
          </a:bodyPr>
          <a:lstStyle/>
          <a:p>
            <a:pPr>
              <a:spcBef>
                <a:spcPts val="0"/>
              </a:spcBef>
              <a:buSzPts val="1800"/>
            </a:pPr>
            <a:r>
              <a:rPr lang="en-US"/>
              <a:t>Existing models use end to end architectures, which provide lesser accuracy</a:t>
            </a:r>
          </a:p>
          <a:p>
            <a:pPr>
              <a:spcBef>
                <a:spcPts val="1200"/>
              </a:spcBef>
              <a:buSzPts val="1800"/>
            </a:pPr>
            <a:r>
              <a:rPr lang="en-US"/>
              <a:t>YOLO algorithm can crop the image focusing only the number plate which makes it easy to extract the text</a:t>
            </a:r>
          </a:p>
          <a:p>
            <a:pPr>
              <a:spcBef>
                <a:spcPts val="1200"/>
              </a:spcBef>
              <a:spcAft>
                <a:spcPts val="1200"/>
              </a:spcAft>
              <a:buSzPts val="1800"/>
            </a:pPr>
            <a:r>
              <a:rPr lang="en-US"/>
              <a:t>YOLO is much faster than normal </a:t>
            </a:r>
            <a:r>
              <a:rPr lang="en-US" err="1"/>
              <a:t>Cnn</a:t>
            </a:r>
            <a:r>
              <a:rPr lang="en-US"/>
              <a:t> architecture thus making it good for real-time applications</a:t>
            </a:r>
          </a:p>
          <a:p>
            <a:endParaRPr lang="en-US" dirty="0"/>
          </a:p>
        </p:txBody>
      </p:sp>
    </p:spTree>
    <p:extLst>
      <p:ext uri="{BB962C8B-B14F-4D97-AF65-F5344CB8AC3E}">
        <p14:creationId xmlns:p14="http://schemas.microsoft.com/office/powerpoint/2010/main" val="19741717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A394E-1B68-6A24-C19D-CB4E325A1E4A}"/>
              </a:ext>
            </a:extLst>
          </p:cNvPr>
          <p:cNvSpPr>
            <a:spLocks noGrp="1"/>
          </p:cNvSpPr>
          <p:nvPr>
            <p:ph type="title"/>
          </p:nvPr>
        </p:nvSpPr>
        <p:spPr>
          <a:xfrm>
            <a:off x="457200" y="702644"/>
            <a:ext cx="8229600" cy="644065"/>
          </a:xfrm>
        </p:spPr>
        <p:txBody>
          <a:bodyPr anchor="ctr">
            <a:normAutofit/>
          </a:bodyPr>
          <a:lstStyle/>
          <a:p>
            <a:pPr>
              <a:lnSpc>
                <a:spcPct val="90000"/>
              </a:lnSpc>
            </a:pPr>
            <a:r>
              <a:rPr lang="en" sz="3700"/>
              <a:t>Implementation steps</a:t>
            </a:r>
            <a:endParaRPr lang="en-US" sz="3700"/>
          </a:p>
        </p:txBody>
      </p:sp>
      <p:graphicFrame>
        <p:nvGraphicFramePr>
          <p:cNvPr id="5" name="Content Placeholder 2">
            <a:extLst>
              <a:ext uri="{FF2B5EF4-FFF2-40B4-BE49-F238E27FC236}">
                <a16:creationId xmlns:a16="http://schemas.microsoft.com/office/drawing/2014/main" id="{642D8EA4-F70A-1B04-A712-9E838A324568}"/>
              </a:ext>
            </a:extLst>
          </p:cNvPr>
          <p:cNvGraphicFramePr>
            <a:graphicFrameLocks noGrp="1"/>
          </p:cNvGraphicFramePr>
          <p:nvPr>
            <p:ph idx="1"/>
            <p:extLst>
              <p:ext uri="{D42A27DB-BD31-4B8C-83A1-F6EECF244321}">
                <p14:modId xmlns:p14="http://schemas.microsoft.com/office/powerpoint/2010/main" val="432955215"/>
              </p:ext>
            </p:extLst>
          </p:nvPr>
        </p:nvGraphicFramePr>
        <p:xfrm>
          <a:off x="457200" y="1610179"/>
          <a:ext cx="8229600" cy="29844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94770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EA27F-F47D-94DD-10C1-25842F0F016E}"/>
              </a:ext>
            </a:extLst>
          </p:cNvPr>
          <p:cNvSpPr>
            <a:spLocks noGrp="1"/>
          </p:cNvSpPr>
          <p:nvPr>
            <p:ph type="title"/>
          </p:nvPr>
        </p:nvSpPr>
        <p:spPr>
          <a:xfrm>
            <a:off x="457200" y="702644"/>
            <a:ext cx="8229600" cy="644065"/>
          </a:xfrm>
        </p:spPr>
        <p:txBody>
          <a:bodyPr anchor="ctr">
            <a:normAutofit/>
          </a:bodyPr>
          <a:lstStyle/>
          <a:p>
            <a:pPr>
              <a:lnSpc>
                <a:spcPct val="90000"/>
              </a:lnSpc>
            </a:pPr>
            <a:r>
              <a:rPr lang="en" sz="3700"/>
              <a:t>Models</a:t>
            </a:r>
            <a:endParaRPr lang="en-US" sz="3700"/>
          </a:p>
        </p:txBody>
      </p:sp>
      <p:graphicFrame>
        <p:nvGraphicFramePr>
          <p:cNvPr id="5" name="Content Placeholder 2">
            <a:extLst>
              <a:ext uri="{FF2B5EF4-FFF2-40B4-BE49-F238E27FC236}">
                <a16:creationId xmlns:a16="http://schemas.microsoft.com/office/drawing/2014/main" id="{F1D10DDD-318D-2C74-EED5-978AC1A72A87}"/>
              </a:ext>
            </a:extLst>
          </p:cNvPr>
          <p:cNvGraphicFramePr>
            <a:graphicFrameLocks noGrp="1"/>
          </p:cNvGraphicFramePr>
          <p:nvPr>
            <p:ph idx="1"/>
            <p:extLst>
              <p:ext uri="{D42A27DB-BD31-4B8C-83A1-F6EECF244321}">
                <p14:modId xmlns:p14="http://schemas.microsoft.com/office/powerpoint/2010/main" val="3757343660"/>
              </p:ext>
            </p:extLst>
          </p:nvPr>
        </p:nvGraphicFramePr>
        <p:xfrm>
          <a:off x="457200" y="1610179"/>
          <a:ext cx="8229600" cy="29844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994081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E43E6-530E-F274-15D7-2D19D452A2F3}"/>
              </a:ext>
            </a:extLst>
          </p:cNvPr>
          <p:cNvSpPr>
            <a:spLocks noGrp="1"/>
          </p:cNvSpPr>
          <p:nvPr>
            <p:ph type="title"/>
          </p:nvPr>
        </p:nvSpPr>
        <p:spPr/>
        <p:txBody>
          <a:bodyPr>
            <a:noAutofit/>
          </a:bodyPr>
          <a:lstStyle/>
          <a:p>
            <a:r>
              <a:rPr lang="en" sz="3200" dirty="0">
                <a:latin typeface="Times New Roman" panose="02020603050405020304" pitchFamily="18" charset="0"/>
                <a:cs typeface="Times New Roman" panose="02020603050405020304" pitchFamily="18" charset="0"/>
              </a:rPr>
              <a:t>Methodology - yolo</a:t>
            </a:r>
            <a:endParaRPr lang="en-US"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FC4887D-B653-9D0E-5E04-F3133E43489C}"/>
              </a:ext>
            </a:extLst>
          </p:cNvPr>
          <p:cNvSpPr>
            <a:spLocks noGrp="1"/>
          </p:cNvSpPr>
          <p:nvPr>
            <p:ph idx="1"/>
          </p:nvPr>
        </p:nvSpPr>
        <p:spPr/>
        <p:txBody>
          <a:bodyPr>
            <a:normAutofit fontScale="55000" lnSpcReduction="20000"/>
          </a:bodyPr>
          <a:lstStyle/>
          <a:p>
            <a:pPr marL="457200" lvl="0" indent="-334327" algn="l" rtl="0">
              <a:spcBef>
                <a:spcPts val="0"/>
              </a:spcBef>
              <a:spcAft>
                <a:spcPts val="0"/>
              </a:spcAft>
              <a:buSzPct val="100000"/>
              <a:buChar char="●"/>
            </a:pPr>
            <a:r>
              <a:rPr lang="en-US" dirty="0">
                <a:latin typeface="Times New Roman" panose="02020603050405020304" pitchFamily="18" charset="0"/>
                <a:cs typeface="Times New Roman" panose="02020603050405020304" pitchFamily="18" charset="0"/>
              </a:rPr>
              <a:t>YOLO (You Only Look Once) is an object detection algorithm based on convolutional neural networks (CNNs).</a:t>
            </a:r>
          </a:p>
          <a:p>
            <a:pPr marL="457200" lvl="0" indent="-334327" algn="l" rtl="0">
              <a:spcBef>
                <a:spcPts val="0"/>
              </a:spcBef>
              <a:spcAft>
                <a:spcPts val="0"/>
              </a:spcAft>
              <a:buSzPct val="100000"/>
              <a:buChar char="●"/>
            </a:pPr>
            <a:r>
              <a:rPr lang="en-US" dirty="0">
                <a:latin typeface="Times New Roman" panose="02020603050405020304" pitchFamily="18" charset="0"/>
                <a:cs typeface="Times New Roman" panose="02020603050405020304" pitchFamily="18" charset="0"/>
              </a:rPr>
              <a:t>It divides the input image into a grid of cells, and the CNN is applied to each cell to predict the probability of an object's presence and its bounding box coordinates.</a:t>
            </a:r>
          </a:p>
          <a:p>
            <a:pPr marL="457200" lvl="0" indent="-334327" algn="l" rtl="0">
              <a:spcBef>
                <a:spcPts val="0"/>
              </a:spcBef>
              <a:spcAft>
                <a:spcPts val="0"/>
              </a:spcAft>
              <a:buSzPct val="100000"/>
              <a:buChar char="●"/>
            </a:pPr>
            <a:r>
              <a:rPr lang="en-US" dirty="0">
                <a:latin typeface="Times New Roman" panose="02020603050405020304" pitchFamily="18" charset="0"/>
                <a:cs typeface="Times New Roman" panose="02020603050405020304" pitchFamily="18" charset="0"/>
              </a:rPr>
              <a:t>The algorithm uses a single neural network to make object predictions and can detect multiple objects in real-time.</a:t>
            </a:r>
          </a:p>
          <a:p>
            <a:pPr marL="457200" lvl="0" indent="-334327" algn="l" rtl="0">
              <a:spcBef>
                <a:spcPts val="0"/>
              </a:spcBef>
              <a:spcAft>
                <a:spcPts val="0"/>
              </a:spcAft>
              <a:buSzPct val="100000"/>
              <a:buChar char="●"/>
            </a:pPr>
            <a:r>
              <a:rPr lang="en-US" dirty="0">
                <a:latin typeface="Times New Roman" panose="02020603050405020304" pitchFamily="18" charset="0"/>
                <a:cs typeface="Times New Roman" panose="02020603050405020304" pitchFamily="18" charset="0"/>
              </a:rPr>
              <a:t>It is known for its speed, efficiency, and accuracy and is used in various applications, including self-driving cars, surveillance, and robotics.</a:t>
            </a:r>
          </a:p>
          <a:p>
            <a:pPr marL="457200" lvl="0" indent="-334327" algn="l" rtl="0">
              <a:spcBef>
                <a:spcPts val="0"/>
              </a:spcBef>
              <a:spcAft>
                <a:spcPts val="0"/>
              </a:spcAft>
              <a:buSzPct val="100000"/>
              <a:buChar char="●"/>
            </a:pPr>
            <a:r>
              <a:rPr lang="en-US" dirty="0">
                <a:latin typeface="Times New Roman" panose="02020603050405020304" pitchFamily="18" charset="0"/>
                <a:cs typeface="Times New Roman" panose="02020603050405020304" pitchFamily="18" charset="0"/>
              </a:rPr>
              <a:t>There are several versions of YOLO, each with its own improvements and optimizations.</a:t>
            </a:r>
          </a:p>
          <a:p>
            <a:pPr marL="457200" lvl="0" indent="-334327" algn="l" rtl="0">
              <a:spcBef>
                <a:spcPts val="0"/>
              </a:spcBef>
              <a:spcAft>
                <a:spcPts val="0"/>
              </a:spcAft>
              <a:buSzPct val="100000"/>
              <a:buChar char="●"/>
            </a:pPr>
            <a:r>
              <a:rPr lang="en-US" dirty="0">
                <a:latin typeface="Times New Roman" panose="02020603050405020304" pitchFamily="18" charset="0"/>
                <a:cs typeface="Times New Roman" panose="02020603050405020304" pitchFamily="18" charset="0"/>
              </a:rPr>
              <a:t>YOLO is widely used in computer vision and machine learning for object detection tasks.</a:t>
            </a:r>
          </a:p>
          <a:p>
            <a:endParaRPr lang="en-US" dirty="0"/>
          </a:p>
        </p:txBody>
      </p:sp>
    </p:spTree>
    <p:extLst>
      <p:ext uri="{BB962C8B-B14F-4D97-AF65-F5344CB8AC3E}">
        <p14:creationId xmlns:p14="http://schemas.microsoft.com/office/powerpoint/2010/main" val="33282150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3EA10-59EC-E716-3432-8140442538D8}"/>
              </a:ext>
            </a:extLst>
          </p:cNvPr>
          <p:cNvSpPr>
            <a:spLocks noGrp="1"/>
          </p:cNvSpPr>
          <p:nvPr>
            <p:ph type="title"/>
          </p:nvPr>
        </p:nvSpPr>
        <p:spPr>
          <a:xfrm>
            <a:off x="457200" y="702644"/>
            <a:ext cx="8229600" cy="644065"/>
          </a:xfrm>
        </p:spPr>
        <p:txBody>
          <a:bodyPr anchor="ctr">
            <a:normAutofit/>
          </a:bodyPr>
          <a:lstStyle/>
          <a:p>
            <a:pPr>
              <a:lnSpc>
                <a:spcPct val="90000"/>
              </a:lnSpc>
            </a:pPr>
            <a:r>
              <a:rPr lang="en" sz="2800" dirty="0">
                <a:latin typeface="Times New Roman" panose="02020603050405020304" pitchFamily="18" charset="0"/>
                <a:cs typeface="Times New Roman" panose="02020603050405020304" pitchFamily="18" charset="0"/>
              </a:rPr>
              <a:t>Methodology - yolo for number plate detection</a:t>
            </a:r>
            <a:endParaRPr lang="en-US" sz="28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19E568C-51B5-E487-7DD7-C9AEFA301A9E}"/>
              </a:ext>
            </a:extLst>
          </p:cNvPr>
          <p:cNvSpPr>
            <a:spLocks noGrp="1"/>
          </p:cNvSpPr>
          <p:nvPr>
            <p:ph sz="half" idx="2"/>
          </p:nvPr>
        </p:nvSpPr>
        <p:spPr>
          <a:xfrm>
            <a:off x="458788" y="1746796"/>
            <a:ext cx="4040188" cy="2694060"/>
          </a:xfrm>
        </p:spPr>
        <p:txBody>
          <a:bodyPr>
            <a:normAutofit/>
          </a:bodyPr>
          <a:lstStyle/>
          <a:p>
            <a:pPr>
              <a:spcBef>
                <a:spcPts val="0"/>
              </a:spcBef>
            </a:pPr>
            <a:r>
              <a:rPr lang="en-US" sz="2000" dirty="0">
                <a:latin typeface="Times New Roman" panose="02020603050405020304" pitchFamily="18" charset="0"/>
                <a:cs typeface="Times New Roman" panose="02020603050405020304" pitchFamily="18" charset="0"/>
              </a:rPr>
              <a:t>The YOLO model is trained on the number plate detection data. </a:t>
            </a:r>
          </a:p>
          <a:p>
            <a:pPr>
              <a:spcBef>
                <a:spcPts val="0"/>
              </a:spcBef>
            </a:pPr>
            <a:r>
              <a:rPr lang="en-US" sz="2000" dirty="0">
                <a:latin typeface="Times New Roman" panose="02020603050405020304" pitchFamily="18" charset="0"/>
                <a:cs typeface="Times New Roman" panose="02020603050405020304" pitchFamily="18" charset="0"/>
              </a:rPr>
              <a:t>With in 10 epochs, the model has shown very good results. </a:t>
            </a:r>
          </a:p>
          <a:p>
            <a:pPr>
              <a:spcBef>
                <a:spcPts val="0"/>
              </a:spcBef>
            </a:pPr>
            <a:r>
              <a:rPr lang="en-US" sz="2000" dirty="0">
                <a:latin typeface="Times New Roman" panose="02020603050405020304" pitchFamily="18" charset="0"/>
                <a:cs typeface="Times New Roman" panose="02020603050405020304" pitchFamily="18" charset="0"/>
              </a:rPr>
              <a:t>One example of the results is shown aside.</a:t>
            </a:r>
          </a:p>
          <a:p>
            <a:pPr marL="0" lvl="0" indent="0" rtl="0">
              <a:spcBef>
                <a:spcPts val="0"/>
              </a:spcBef>
              <a:spcAft>
                <a:spcPts val="0"/>
              </a:spcAft>
              <a:buNone/>
            </a:pPr>
            <a:endParaRPr lang="en-US" dirty="0"/>
          </a:p>
          <a:p>
            <a:endParaRPr lang="en-US" dirty="0"/>
          </a:p>
        </p:txBody>
      </p:sp>
      <p:pic>
        <p:nvPicPr>
          <p:cNvPr id="4" name="Google Shape;104;p21" descr="A black car parked on the road&#10;&#10;Description automatically generated with low confidence">
            <a:extLst>
              <a:ext uri="{FF2B5EF4-FFF2-40B4-BE49-F238E27FC236}">
                <a16:creationId xmlns:a16="http://schemas.microsoft.com/office/drawing/2014/main" id="{DCD7A78F-2BB5-4572-7808-F93271086500}"/>
              </a:ext>
            </a:extLst>
          </p:cNvPr>
          <p:cNvPicPr preferRelativeResize="0"/>
          <p:nvPr/>
        </p:nvPicPr>
        <p:blipFill rotWithShape="1">
          <a:blip r:embed="rId2"/>
          <a:srcRect t="2600" r="-4" b="30741"/>
          <a:stretch/>
        </p:blipFill>
        <p:spPr>
          <a:xfrm>
            <a:off x="4645025" y="1746796"/>
            <a:ext cx="4041775" cy="2694060"/>
          </a:xfrm>
          <a:prstGeom prst="rect">
            <a:avLst/>
          </a:prstGeom>
          <a:noFill/>
          <a:ln>
            <a:noFill/>
          </a:ln>
        </p:spPr>
      </p:pic>
    </p:spTree>
    <p:extLst>
      <p:ext uri="{BB962C8B-B14F-4D97-AF65-F5344CB8AC3E}">
        <p14:creationId xmlns:p14="http://schemas.microsoft.com/office/powerpoint/2010/main" val="4702151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241</TotalTime>
  <Words>577</Words>
  <Application>Microsoft Office PowerPoint</Application>
  <PresentationFormat>On-screen Show (16:9)</PresentationFormat>
  <Paragraphs>55</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Times New Roman</vt:lpstr>
      <vt:lpstr>Office Theme</vt:lpstr>
      <vt:lpstr> Number plate detection</vt:lpstr>
      <vt:lpstr>Introduction</vt:lpstr>
      <vt:lpstr>Dataset</vt:lpstr>
      <vt:lpstr>Objective</vt:lpstr>
      <vt:lpstr>Existing work</vt:lpstr>
      <vt:lpstr>Implementation steps</vt:lpstr>
      <vt:lpstr>Models</vt:lpstr>
      <vt:lpstr>Methodology - yolo</vt:lpstr>
      <vt:lpstr>Methodology - yolo for number plate detection</vt:lpstr>
      <vt:lpstr>PowerPoint Presentation</vt:lpstr>
      <vt:lpstr>PowerPoint Presentation</vt:lpstr>
      <vt:lpstr>PowerPoint Presentation</vt:lpstr>
      <vt:lpstr>PowerPoint Presentation</vt:lpstr>
      <vt:lpstr>Methodology</vt:lpstr>
      <vt:lpstr>PowerPoint Presentation</vt:lpstr>
      <vt:lpstr>PowerPoint Presentation</vt:lpstr>
      <vt:lpstr>PowerPoint Presentation</vt:lpstr>
      <vt:lpstr>PowerPoint Presentation</vt:lpstr>
      <vt:lpstr>Methodology - Text segmentation</vt:lpstr>
      <vt:lpstr>PowerPoint Presentation</vt:lpstr>
      <vt:lpstr>Conclusion</vt:lpstr>
    </vt:vector>
  </TitlesOfParts>
  <Company>UMBC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 Lord</dc:creator>
  <cp:lastModifiedBy>Krishna Sidhvi Nekkanti</cp:lastModifiedBy>
  <cp:revision>5</cp:revision>
  <dcterms:created xsi:type="dcterms:W3CDTF">2019-02-27T15:38:32Z</dcterms:created>
  <dcterms:modified xsi:type="dcterms:W3CDTF">2023-05-11T02:22:12Z</dcterms:modified>
</cp:coreProperties>
</file>

<file path=docProps/thumbnail.jpeg>
</file>